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1"/>
  </p:notesMasterIdLst>
  <p:handoutMasterIdLst>
    <p:handoutMasterId r:id="rId12"/>
  </p:handoutMasterIdLst>
  <p:sldIdLst>
    <p:sldId id="256" r:id="rId2"/>
    <p:sldId id="277" r:id="rId3"/>
    <p:sldId id="278" r:id="rId4"/>
    <p:sldId id="257" r:id="rId5"/>
    <p:sldId id="258" r:id="rId6"/>
    <p:sldId id="259" r:id="rId7"/>
    <p:sldId id="260" r:id="rId8"/>
    <p:sldId id="261" r:id="rId9"/>
    <p:sldId id="262"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44" autoAdjust="0"/>
  </p:normalViewPr>
  <p:slideViewPr>
    <p:cSldViewPr>
      <p:cViewPr>
        <p:scale>
          <a:sx n="61" d="100"/>
          <a:sy n="61" d="100"/>
        </p:scale>
        <p:origin x="-16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4A5FF1A-D4FA-444B-B36E-200D3D0D5F91}" type="datetimeFigureOut">
              <a:rPr lang="en-US" smtClean="0"/>
              <a:t>4/18/2017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C38A275-7EDB-4231-A5F1-184A37F7E6DA}" type="slidenum">
              <a:rPr lang="en-US" smtClean="0"/>
              <a:t>‹#›</a:t>
            </a:fld>
            <a:endParaRPr lang="en-US"/>
          </a:p>
        </p:txBody>
      </p:sp>
    </p:spTree>
    <p:extLst>
      <p:ext uri="{BB962C8B-B14F-4D97-AF65-F5344CB8AC3E}">
        <p14:creationId xmlns:p14="http://schemas.microsoft.com/office/powerpoint/2010/main" val="731859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97401C-7832-43BB-86CB-670A731F1D8C}" type="datetimeFigureOut">
              <a:rPr lang="en-US" smtClean="0"/>
              <a:t>4/18/2017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E92B864-7968-4B58-B46D-95467C857875}" type="slidenum">
              <a:rPr lang="en-US" smtClean="0"/>
              <a:t>‹#›</a:t>
            </a:fld>
            <a:endParaRPr lang="en-US"/>
          </a:p>
        </p:txBody>
      </p:sp>
    </p:spTree>
    <p:extLst>
      <p:ext uri="{BB962C8B-B14F-4D97-AF65-F5344CB8AC3E}">
        <p14:creationId xmlns:p14="http://schemas.microsoft.com/office/powerpoint/2010/main" val="62439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Sunday after church, CJ and his grandma ride the bus across town. But today, CJ wonders why they don’t own a car like his friend Colby. Why doesn’t he have an iPod like the boys on the bus? How come they always have to get off in the dirty part of town? Each question is met with an encouraging answer from grandma, who helps him see the beauty—and fun—in their routine and the world around </a:t>
            </a:r>
            <a:r>
              <a:rPr lang="en-US" dirty="0" err="1"/>
              <a:t>them.This</a:t>
            </a:r>
            <a:r>
              <a:rPr lang="en-US" dirty="0"/>
              <a:t> energetic ride through a bustling city highlights the wonderful perspective only grandparent and grandchild can share, and comes to life through Matt de la Pena’s vibrant text and Christian Robinson’s radiant illustrations.</a:t>
            </a:r>
          </a:p>
        </p:txBody>
      </p:sp>
      <p:sp>
        <p:nvSpPr>
          <p:cNvPr id="4" name="Slide Number Placeholder 3"/>
          <p:cNvSpPr>
            <a:spLocks noGrp="1"/>
          </p:cNvSpPr>
          <p:nvPr>
            <p:ph type="sldNum" sz="quarter" idx="10"/>
          </p:nvPr>
        </p:nvSpPr>
        <p:spPr/>
        <p:txBody>
          <a:bodyPr/>
          <a:lstStyle/>
          <a:p>
            <a:fld id="{8E92B864-7968-4B58-B46D-95467C857875}" type="slidenum">
              <a:rPr lang="en-US" smtClean="0"/>
              <a:t>3</a:t>
            </a:fld>
            <a:endParaRPr lang="en-US"/>
          </a:p>
        </p:txBody>
      </p:sp>
    </p:spTree>
    <p:extLst>
      <p:ext uri="{BB962C8B-B14F-4D97-AF65-F5344CB8AC3E}">
        <p14:creationId xmlns:p14="http://schemas.microsoft.com/office/powerpoint/2010/main" val="114275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dirty="0" smtClean="0"/>
              <a:t>crossover-</a:t>
            </a:r>
            <a:r>
              <a:rPr lang="en-US" i="1" dirty="0"/>
              <a:t>"With a bolt of lightning on my kicks . . .The court is SIZZLING. My sweat is DRIZZLING. Stop all that quivering. </a:t>
            </a:r>
            <a:r>
              <a:rPr lang="en-US" i="1" dirty="0" err="1"/>
              <a:t>Cuz</a:t>
            </a:r>
            <a:r>
              <a:rPr lang="en-US" i="1" dirty="0"/>
              <a:t> tonight I’m delivering,</a:t>
            </a:r>
            <a:r>
              <a:rPr lang="en-US" dirty="0"/>
              <a:t>" announces dread-locked, 12-year old Josh Bell. He and his twin brother Jordan are awesome on the court. But Josh has more than basketball in his blood, he's got mad beats, too, that tell his family's story in verse, in this fast and furious middle grade novel of family and brotherhood from Kwame Alexander.</a:t>
            </a:r>
          </a:p>
          <a:p>
            <a:endParaRPr lang="en-US" dirty="0"/>
          </a:p>
          <a:p>
            <a:r>
              <a:rPr lang="en-US" dirty="0"/>
              <a:t>Flora and Ulysses-Holy unanticipated occurrences! From #1 </a:t>
            </a:r>
            <a:r>
              <a:rPr lang="en-US" i="1" dirty="0"/>
              <a:t>New York Times</a:t>
            </a:r>
            <a:r>
              <a:rPr lang="en-US" dirty="0"/>
              <a:t> best-selling author Kate </a:t>
            </a:r>
            <a:r>
              <a:rPr lang="en-US" dirty="0" err="1"/>
              <a:t>DiCamillo</a:t>
            </a:r>
            <a:r>
              <a:rPr lang="en-US" dirty="0"/>
              <a:t> comes a laugh-out-loud story filled with eccentric, endearing characters — a novel interspersed with comic-style graphic sequences and full-page illustrations, all rendered in black and white by K. G. Campbell.</a:t>
            </a:r>
          </a:p>
          <a:p>
            <a:endParaRPr lang="en-US" dirty="0"/>
          </a:p>
          <a:p>
            <a:r>
              <a:rPr lang="en-US" dirty="0"/>
              <a:t>Ivan-Inspired by the true story of a captive gorilla known as Ivan, this illustrated book is told from the point of view of Ivan himself. </a:t>
            </a:r>
          </a:p>
          <a:p>
            <a:r>
              <a:rPr lang="en-US" dirty="0"/>
              <a:t>Having spent twenty-seven years behind the glass walls of his enclosure in a shopping mall, Ivan has grown accustomed to humans watching him. He hardly ever thinks about his life in the jungle. Instead, Ivan occupies himself with television, his friends Stella and Bob, and painting. But when he meets Ruby, a baby elephant taken from the wild, he is forced to see their home, and his art, through new eyes</a:t>
            </a:r>
          </a:p>
          <a:p>
            <a:endParaRPr lang="en-US" dirty="0"/>
          </a:p>
        </p:txBody>
      </p:sp>
      <p:sp>
        <p:nvSpPr>
          <p:cNvPr id="4" name="Slide Number Placeholder 3"/>
          <p:cNvSpPr>
            <a:spLocks noGrp="1"/>
          </p:cNvSpPr>
          <p:nvPr>
            <p:ph type="sldNum" sz="quarter" idx="10"/>
          </p:nvPr>
        </p:nvSpPr>
        <p:spPr/>
        <p:txBody>
          <a:bodyPr/>
          <a:lstStyle/>
          <a:p>
            <a:fld id="{8E92B864-7968-4B58-B46D-95467C857875}" type="slidenum">
              <a:rPr lang="en-US" smtClean="0"/>
              <a:t>4</a:t>
            </a:fld>
            <a:endParaRPr lang="en-US"/>
          </a:p>
        </p:txBody>
      </p:sp>
    </p:spTree>
    <p:extLst>
      <p:ext uri="{BB962C8B-B14F-4D97-AF65-F5344CB8AC3E}">
        <p14:creationId xmlns:p14="http://schemas.microsoft.com/office/powerpoint/2010/main" val="420509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Melding the entirely true and the wildly fictional, </a:t>
            </a:r>
            <a:r>
              <a:rPr lang="en-US" i="1" dirty="0"/>
              <a:t>Dead End in </a:t>
            </a:r>
            <a:r>
              <a:rPr lang="en-US" i="1" dirty="0" err="1"/>
              <a:t>Norvelt</a:t>
            </a:r>
            <a:r>
              <a:rPr lang="en-US" i="1" dirty="0"/>
              <a:t> </a:t>
            </a:r>
            <a:r>
              <a:rPr lang="en-US" dirty="0"/>
              <a:t>is a novel about an incredible two months for a kid named Jack </a:t>
            </a:r>
            <a:r>
              <a:rPr lang="en-US" dirty="0" err="1"/>
              <a:t>Gantos</a:t>
            </a:r>
            <a:r>
              <a:rPr lang="en-US" dirty="0"/>
              <a:t>, whose plans for vacation excitement are shot down when he is "grounded for life" by his feuding parents, and whose nose spews bad blood at every little shock he gets. But plenty of excitement (and shocks) are coming Jack's way once his mom loans him out to help a feisty old neighbor with a most unusual chore―typewriting obituaries filled with stories about the people who founded his utopian town. As one obituary leads to another, Jack is launched on a strange adventure involving molten wax, Eleanor Roosevelt, twisted promises, a homemade airplane, Girl Scout cookies, a man on a trike, a dancing plague, voices from the past, Hells Angels . . . and possibly murder.</a:t>
            </a:r>
          </a:p>
          <a:p>
            <a:endParaRPr lang="en-US" dirty="0"/>
          </a:p>
          <a:p>
            <a:r>
              <a:rPr lang="en-US" dirty="0"/>
              <a:t>Moon over manifest-Abilene Tucker feels abandoned. Her father has put her on a train, sending her off to live with an old friend for the summer while he works a railroad job. Armed only with a few possessions and her list of universals, Abilene jumps off the train in Manifest, Kansas, aiming to learn about the boy her father once was.</a:t>
            </a:r>
            <a:r>
              <a:rPr lang="en-US" dirty="0" smtClean="0"/>
              <a:t/>
            </a:r>
            <a:br>
              <a:rPr lang="en-US" dirty="0" smtClean="0"/>
            </a:br>
            <a:r>
              <a:rPr lang="en-US" dirty="0"/>
              <a:t>Having heard stories about Manifest, Abilene is disappointed to find that it’s just a dried-up, worn-out old town. But her disappointment quickly turns to excitement when she discovers a hidden cigar box full of mementos, including some old letters that mention a spy known as the Rattler. These mysterious letters send Abilene and her new friends, </a:t>
            </a:r>
            <a:r>
              <a:rPr lang="en-US" dirty="0" err="1"/>
              <a:t>Lettie</a:t>
            </a:r>
            <a:r>
              <a:rPr lang="en-US" dirty="0"/>
              <a:t> and Ruthanne, on an honest-to-goodness spy hunt, even though they are warned to “Leave Well Enough Alone.”</a:t>
            </a:r>
            <a:r>
              <a:rPr lang="en-US" dirty="0" smtClean="0"/>
              <a:t/>
            </a:r>
            <a:br>
              <a:rPr lang="en-US" dirty="0" smtClean="0"/>
            </a:br>
            <a:r>
              <a:rPr lang="en-US" dirty="0"/>
              <a:t>Abilene throws all caution aside when she heads down the mysterious Path to Perdition to pay a debt to the reclusive Miss Sadie, a diviner who only tells stories from the past. It seems that Manifest’s history is full of colorful and shadowy characters—and long-held secrets. The more Abilene hears, the more determined she is to learn just what role her father played in that history. And as Manifest’s secrets are laid bare one by one, Abilene begins to weave her own story into the fabric of the town.</a:t>
            </a:r>
          </a:p>
          <a:p>
            <a:endParaRPr lang="en-US" dirty="0"/>
          </a:p>
          <a:p>
            <a:r>
              <a:rPr lang="en-US" dirty="0"/>
              <a:t>When you Reach me-When Miranda starts receiving mysterious notes, she doesn’t know what to do.  </a:t>
            </a:r>
            <a:r>
              <a:rPr lang="en-US" dirty="0" smtClean="0"/>
              <a:t/>
            </a:r>
            <a:br>
              <a:rPr lang="en-US" dirty="0" smtClean="0"/>
            </a:br>
            <a:r>
              <a:rPr lang="en-US" dirty="0"/>
              <a:t>The notes tell her that she must write a letter, a true story, and that she can’t share her mission with anyone—not even her best friend, Sal. </a:t>
            </a:r>
            <a:r>
              <a:rPr lang="en-US" dirty="0" smtClean="0"/>
              <a:t/>
            </a:r>
            <a:br>
              <a:rPr lang="en-US" dirty="0" smtClean="0"/>
            </a:br>
            <a:r>
              <a:rPr lang="en-US" dirty="0"/>
              <a:t> It would be easy to ignore the strange messages, except that whoever is leaving them has an uncanny ability to predict the future. If that’s the case, then Miranda has an even bigger problem—because the notes tell her that someone is going to die, and she might be too late to stop it. </a:t>
            </a:r>
            <a:r>
              <a:rPr lang="en-US" dirty="0" smtClean="0"/>
              <a:t/>
            </a:r>
            <a:br>
              <a:rPr lang="en-US" dirty="0" smtClean="0"/>
            </a:br>
            <a:r>
              <a:rPr lang="en-US" dirty="0"/>
              <a:t> </a:t>
            </a:r>
          </a:p>
          <a:p>
            <a:endParaRPr lang="en-US" dirty="0"/>
          </a:p>
        </p:txBody>
      </p:sp>
      <p:sp>
        <p:nvSpPr>
          <p:cNvPr id="4" name="Slide Number Placeholder 3"/>
          <p:cNvSpPr>
            <a:spLocks noGrp="1"/>
          </p:cNvSpPr>
          <p:nvPr>
            <p:ph type="sldNum" sz="quarter" idx="10"/>
          </p:nvPr>
        </p:nvSpPr>
        <p:spPr/>
        <p:txBody>
          <a:bodyPr/>
          <a:lstStyle/>
          <a:p>
            <a:fld id="{8E92B864-7968-4B58-B46D-95467C857875}" type="slidenum">
              <a:rPr lang="en-US" smtClean="0"/>
              <a:t>5</a:t>
            </a:fld>
            <a:endParaRPr lang="en-US"/>
          </a:p>
        </p:txBody>
      </p:sp>
    </p:spTree>
    <p:extLst>
      <p:ext uri="{BB962C8B-B14F-4D97-AF65-F5344CB8AC3E}">
        <p14:creationId xmlns:p14="http://schemas.microsoft.com/office/powerpoint/2010/main" val="200533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Graveyard book-Bod is an unusual boy who inhabits an unusual place—he's the only living resident of a graveyard. Raised from infancy by the ghosts, werewolves, and other cemetery denizens, Bod has learned the antiquated customs of his guardians' time as well as their ghostly teachings—such as the ability to Fade so mere mortals cannot see him.</a:t>
            </a:r>
          </a:p>
          <a:p>
            <a:r>
              <a:rPr lang="en-US" dirty="0"/>
              <a:t>Can a boy raised by ghosts face the wonders and terrors of the worlds of both the living and the dead?</a:t>
            </a:r>
          </a:p>
          <a:p>
            <a:endParaRPr lang="en-US" dirty="0"/>
          </a:p>
          <a:p>
            <a:r>
              <a:rPr lang="en-US" dirty="0"/>
              <a:t>Higher power of Lucky-Lucky, age ten, can't wait another day. The meanness gland in her heart and the crevices full of questions in her brain make running away from Hard Pan, California (population 43), the rock-bottom only choice she </a:t>
            </a:r>
            <a:r>
              <a:rPr lang="en-US" dirty="0" err="1"/>
              <a:t>has.It's</a:t>
            </a:r>
            <a:r>
              <a:rPr lang="en-US" dirty="0"/>
              <a:t> all Brigitte's fault -- for wanting to go back to France. Guardians are supposed to stay put and look after girls in their care! Instead Lucky is sure that she'll be abandoned to some orphanage in Los Angeles where her beloved dog, HMS Beagle, won't be allowed. She'll have to lose her friends Miles, who lives on cookies, and Lincoln, future U.S. president (maybe) and member of the International Guild of Knot </a:t>
            </a:r>
            <a:r>
              <a:rPr lang="en-US" dirty="0" err="1"/>
              <a:t>Tyers</a:t>
            </a:r>
            <a:r>
              <a:rPr lang="en-US" dirty="0"/>
              <a:t>. Just as bad, she'll have to give up eavesdropping on twelve-step anonymous programs where the interesting talk is all about Higher Powers. Lucky needs her own -- and quick.</a:t>
            </a:r>
          </a:p>
          <a:p>
            <a:r>
              <a:rPr lang="en-US" dirty="0"/>
              <a:t>But she hadn't planned on a dust storm. Or needing to lug the world's heaviest survival-kit backpack into the desert.</a:t>
            </a:r>
          </a:p>
          <a:p>
            <a:endParaRPr lang="en-US" dirty="0"/>
          </a:p>
          <a:p>
            <a:r>
              <a:rPr lang="en-US" dirty="0" err="1"/>
              <a:t>Criss</a:t>
            </a:r>
            <a:r>
              <a:rPr lang="en-US" dirty="0"/>
              <a:t> cross-She wished something would happen.</a:t>
            </a:r>
          </a:p>
          <a:p>
            <a:r>
              <a:rPr lang="en-US" dirty="0"/>
              <a:t>Something good. To her. Checking her wish for loopholes, she found one. Hoping it wasn't too late, she thought the word </a:t>
            </a:r>
            <a:r>
              <a:rPr lang="en-US" i="1" dirty="0"/>
              <a:t>soon</a:t>
            </a:r>
            <a:r>
              <a:rPr lang="en-US" dirty="0"/>
              <a:t>.</a:t>
            </a:r>
          </a:p>
          <a:p>
            <a:r>
              <a:rPr lang="en-US" dirty="0"/>
              <a:t>Meanwhile, in another part of town, he felt as if the world was opening. Life was rearranging itself; bulging in places, fraying in spots. He felt himself changing, too, but into what?</a:t>
            </a:r>
          </a:p>
          <a:p>
            <a:r>
              <a:rPr lang="en-US" dirty="0"/>
              <a:t>So much can happen in a summer.</a:t>
            </a:r>
          </a:p>
          <a:p>
            <a:endParaRPr lang="en-US" dirty="0"/>
          </a:p>
          <a:p>
            <a:endParaRPr lang="en-US" dirty="0"/>
          </a:p>
        </p:txBody>
      </p:sp>
      <p:sp>
        <p:nvSpPr>
          <p:cNvPr id="4" name="Slide Number Placeholder 3"/>
          <p:cNvSpPr>
            <a:spLocks noGrp="1"/>
          </p:cNvSpPr>
          <p:nvPr>
            <p:ph type="sldNum" sz="quarter" idx="10"/>
          </p:nvPr>
        </p:nvSpPr>
        <p:spPr/>
        <p:txBody>
          <a:bodyPr/>
          <a:lstStyle/>
          <a:p>
            <a:fld id="{8E92B864-7968-4B58-B46D-95467C857875}" type="slidenum">
              <a:rPr lang="en-US" smtClean="0"/>
              <a:t>6</a:t>
            </a:fld>
            <a:endParaRPr lang="en-US"/>
          </a:p>
        </p:txBody>
      </p:sp>
    </p:spTree>
    <p:extLst>
      <p:ext uri="{BB962C8B-B14F-4D97-AF65-F5344CB8AC3E}">
        <p14:creationId xmlns:p14="http://schemas.microsoft.com/office/powerpoint/2010/main" val="3602075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Kira-Kira-glittering; shining</a:t>
            </a:r>
            <a:r>
              <a:rPr lang="en-US" dirty="0"/>
              <a:t> Glittering. That's how Katie </a:t>
            </a:r>
            <a:r>
              <a:rPr lang="en-US" dirty="0" err="1"/>
              <a:t>Takeshima's</a:t>
            </a:r>
            <a:r>
              <a:rPr lang="en-US" dirty="0"/>
              <a:t> sister, Lynn, makes everything seem. The sky is </a:t>
            </a:r>
            <a:r>
              <a:rPr lang="en-US" i="1" dirty="0" err="1"/>
              <a:t>kira-kira</a:t>
            </a:r>
            <a:r>
              <a:rPr lang="en-US" dirty="0"/>
              <a:t> because its color is deep but see-through at the same time. The sea is </a:t>
            </a:r>
            <a:r>
              <a:rPr lang="en-US" i="1" dirty="0" err="1"/>
              <a:t>kira-kira</a:t>
            </a:r>
            <a:r>
              <a:rPr lang="en-US" dirty="0"/>
              <a:t> for the same reason. And so are people's eyes. When Katie and her family move from a Japanese community in Iowa to the Deep South of Georgia, it's Lynn who explains to her why people stop on the street to stare. And it's Lynn who, with her special way of viewing the world, teaches Katie to look beyond tomorrow. But when Lynn becomes desperately ill, and the whole family begins to fall apart, it is up to Katie to find a way to remind them all that there is always something glittering -- </a:t>
            </a:r>
            <a:r>
              <a:rPr lang="en-US" i="1" dirty="0" err="1"/>
              <a:t>kira-kira</a:t>
            </a:r>
            <a:r>
              <a:rPr lang="en-US" dirty="0"/>
              <a:t> -- in the future.</a:t>
            </a:r>
          </a:p>
          <a:p>
            <a:endParaRPr lang="en-US" dirty="0"/>
          </a:p>
          <a:p>
            <a:r>
              <a:rPr lang="en-US" dirty="0"/>
              <a:t>Welcome to the story of </a:t>
            </a:r>
            <a:r>
              <a:rPr lang="en-US" dirty="0" err="1"/>
              <a:t>Despereaux</a:t>
            </a:r>
            <a:r>
              <a:rPr lang="en-US" dirty="0"/>
              <a:t> Tilling, a mouse who is in love with music, stories, and a princess named Pea. It is also the story of a rat called </a:t>
            </a:r>
            <a:r>
              <a:rPr lang="en-US" dirty="0" err="1"/>
              <a:t>Roscuro</a:t>
            </a:r>
            <a:r>
              <a:rPr lang="en-US" dirty="0"/>
              <a:t>, who lives in the darkness and covets a world filled with light. And it is the story of </a:t>
            </a:r>
            <a:r>
              <a:rPr lang="en-US" dirty="0" err="1"/>
              <a:t>Miggery</a:t>
            </a:r>
            <a:r>
              <a:rPr lang="en-US" dirty="0"/>
              <a:t> Sow, a slow-witted serving girl who harbors a simple, impossible wish. These three characters are about to embark on a journey that will lead them down into a horrible dungeon, up into a glittering castle, and, ultimately, into each other's lives. What happens then?</a:t>
            </a:r>
          </a:p>
        </p:txBody>
      </p:sp>
      <p:sp>
        <p:nvSpPr>
          <p:cNvPr id="4" name="Slide Number Placeholder 3"/>
          <p:cNvSpPr>
            <a:spLocks noGrp="1"/>
          </p:cNvSpPr>
          <p:nvPr>
            <p:ph type="sldNum" sz="quarter" idx="10"/>
          </p:nvPr>
        </p:nvSpPr>
        <p:spPr/>
        <p:txBody>
          <a:bodyPr/>
          <a:lstStyle/>
          <a:p>
            <a:fld id="{8E92B864-7968-4B58-B46D-95467C857875}" type="slidenum">
              <a:rPr lang="en-US" smtClean="0"/>
              <a:t>7</a:t>
            </a:fld>
            <a:endParaRPr lang="en-US"/>
          </a:p>
        </p:txBody>
      </p:sp>
    </p:spTree>
    <p:extLst>
      <p:ext uri="{BB962C8B-B14F-4D97-AF65-F5344CB8AC3E}">
        <p14:creationId xmlns:p14="http://schemas.microsoft.com/office/powerpoint/2010/main" val="73953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Single Shard-set in 12th century Korea, Tree-ear, a 13-year-old orphan, lives under a bridge in </a:t>
            </a:r>
            <a:r>
              <a:rPr lang="en-US" dirty="0" err="1"/>
              <a:t>Ch’ulp’o</a:t>
            </a:r>
            <a:r>
              <a:rPr lang="en-US" dirty="0"/>
              <a:t>, a potters' village famed for delicate celadon ware. He has become fascinated with the potter’s craft; he wants nothing more than to watch master potter Min at work, and he dreams of making a pot of his own someday. When Min takes Tree-ear on as his helper, Tree-ear is elated — until he finds obstacles in his path: the backbreaking labor of digging and hauling clay, Min’s irascible temper, and his own ignorance. But Tree-ear is determined to prove himself — even if it means taking a long, solitary journey on foot to present Min’s work in the hope of a royal commission . . . even if it means arriving at the royal court with nothing to show but a single celadon shard.</a:t>
            </a:r>
          </a:p>
          <a:p>
            <a:endParaRPr lang="en-US" dirty="0"/>
          </a:p>
          <a:p>
            <a:r>
              <a:rPr lang="en-US" dirty="0"/>
              <a:t>Year down yonder-Mary Alice's childhood summers in Grandma </a:t>
            </a:r>
            <a:r>
              <a:rPr lang="en-US" dirty="0" err="1"/>
              <a:t>Dowdel's</a:t>
            </a:r>
            <a:r>
              <a:rPr lang="en-US" dirty="0"/>
              <a:t> sleepy Illinois town were packed with enough drama to fill the double bill of any picture show. But now she is fifteen, and faces a whole long year with Grandma, a woman well known for shaking up her neighbors-and everyone else! All Mary Alice can know for certain is this: when trying to predict how life with Grandma might turn out . . . better not. This wry, delightful sequel to the Newbery Honor Book </a:t>
            </a:r>
            <a:r>
              <a:rPr lang="en-US" i="1" dirty="0"/>
              <a:t>A Long Way from Chicago</a:t>
            </a:r>
            <a:r>
              <a:rPr lang="en-US" dirty="0"/>
              <a:t> has already taken its place among the classics of children's literature.</a:t>
            </a:r>
          </a:p>
        </p:txBody>
      </p:sp>
      <p:sp>
        <p:nvSpPr>
          <p:cNvPr id="4" name="Slide Number Placeholder 3"/>
          <p:cNvSpPr>
            <a:spLocks noGrp="1"/>
          </p:cNvSpPr>
          <p:nvPr>
            <p:ph type="sldNum" sz="quarter" idx="10"/>
          </p:nvPr>
        </p:nvSpPr>
        <p:spPr/>
        <p:txBody>
          <a:bodyPr/>
          <a:lstStyle/>
          <a:p>
            <a:fld id="{8E92B864-7968-4B58-B46D-95467C857875}" type="slidenum">
              <a:rPr lang="en-US" smtClean="0"/>
              <a:t>8</a:t>
            </a:fld>
            <a:endParaRPr lang="en-US"/>
          </a:p>
        </p:txBody>
      </p:sp>
    </p:spTree>
    <p:extLst>
      <p:ext uri="{BB962C8B-B14F-4D97-AF65-F5344CB8AC3E}">
        <p14:creationId xmlns:p14="http://schemas.microsoft.com/office/powerpoint/2010/main" val="1583184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 Not Buddy-</a:t>
            </a:r>
            <a:r>
              <a:rPr lang="en-US" dirty="0"/>
              <a:t>It’s 1936, in Flint Michigan. Times may be hard, and ten-year-old Bud may be a motherless boy on the run, but Bud’s got a few things going for him:</a:t>
            </a:r>
            <a:r>
              <a:rPr lang="en-US" dirty="0" smtClean="0"/>
              <a:t/>
            </a:r>
            <a:br>
              <a:rPr lang="en-US" dirty="0" smtClean="0"/>
            </a:br>
            <a:r>
              <a:rPr lang="en-US" dirty="0"/>
              <a:t>1. He has his own suitcase full of special things.</a:t>
            </a:r>
            <a:r>
              <a:rPr lang="en-US" dirty="0" smtClean="0"/>
              <a:t/>
            </a:r>
            <a:br>
              <a:rPr lang="en-US" dirty="0" smtClean="0"/>
            </a:br>
            <a:r>
              <a:rPr lang="en-US" dirty="0"/>
              <a:t>2. He’s the author of </a:t>
            </a:r>
            <a:r>
              <a:rPr lang="en-US" i="1" dirty="0"/>
              <a:t>Bud Caldwell’s Rules and Things for Having a </a:t>
            </a:r>
            <a:r>
              <a:rPr lang="en-US" i="1" dirty="0" err="1"/>
              <a:t>Funner</a:t>
            </a:r>
            <a:r>
              <a:rPr lang="en-US" i="1" dirty="0"/>
              <a:t> Life and Making a Better Liar Out of Yourself</a:t>
            </a:r>
            <a:r>
              <a:rPr lang="en-US" dirty="0"/>
              <a:t>.</a:t>
            </a:r>
            <a:r>
              <a:rPr lang="en-US" dirty="0" smtClean="0"/>
              <a:t/>
            </a:r>
            <a:br>
              <a:rPr lang="en-US" dirty="0" smtClean="0"/>
            </a:br>
            <a:r>
              <a:rPr lang="en-US" dirty="0"/>
              <a:t>3. His momma never told him who his father was, but she left a clue: flyers advertising Herman E. Calloway and his famous band, the Dusky Devastators of the Depression!!!!!! </a:t>
            </a:r>
            <a:r>
              <a:rPr lang="en-US" dirty="0" smtClean="0"/>
              <a:t/>
            </a:r>
            <a:br>
              <a:rPr lang="en-US" dirty="0" smtClean="0"/>
            </a:br>
            <a:r>
              <a:rPr lang="en-US" dirty="0"/>
              <a:t>Bud’s got an idea that those flyers will lead him to his father. Once he decides to hit the road to find this mystery man, nothing can stop him—not hunger, not fear, not vampires, not even Herman E. Calloway himself.</a:t>
            </a:r>
          </a:p>
          <a:p>
            <a:endParaRPr lang="en-US" dirty="0"/>
          </a:p>
          <a:p>
            <a:r>
              <a:rPr lang="en-US" dirty="0"/>
              <a:t>Holes-Stanley </a:t>
            </a:r>
            <a:r>
              <a:rPr lang="en-US" dirty="0" err="1"/>
              <a:t>Yelnats</a:t>
            </a:r>
            <a:r>
              <a:rPr lang="en-US" dirty="0"/>
              <a:t> is under a curse. A curse that began with his no-good-dirty-rotten-pig-stealing-great-great-grandfather and has since followed generations of </a:t>
            </a:r>
            <a:r>
              <a:rPr lang="en-US" dirty="0" err="1"/>
              <a:t>Yelnatses</a:t>
            </a:r>
            <a:r>
              <a:rPr lang="en-US" dirty="0"/>
              <a:t>. Now Stanley has been unjustly sent to a boys’ detention center, Camp Green Lake, where the boys build character by spending all day, every day digging holes exactly five feet wide and five feet deep. There is no lake at Camp Green Lake. But there are an awful lot of holes.</a:t>
            </a:r>
          </a:p>
          <a:p>
            <a:r>
              <a:rPr lang="en-US" dirty="0"/>
              <a:t>It doesn’t take long for Stanley to realize there’s more than character improvement going on at Camp Green Lake. The boys are digging holes because the warden is looking for something. But what could be buried under a dried-up lake? Stanley tries to dig up the truth in this inventive and darkly humorous tale of crime and punishment—and redemption.</a:t>
            </a:r>
          </a:p>
          <a:p>
            <a:endParaRPr lang="en-US" dirty="0"/>
          </a:p>
          <a:p>
            <a:r>
              <a:rPr lang="en-US" dirty="0"/>
              <a:t>Out of the dust-This gripping story, written in sparse first-person, free-verse poems, is the compelling tale of Billie Jo's struggle to survive during the dust bowl years of the Depression. With stoic courage, she learns to cope with the loss of her mother and her grieving father's slow deterioration. There is hope at the end when Billie Jo's badly burned hands are healed, and she is able to play her beloved piano again.</a:t>
            </a:r>
          </a:p>
          <a:p>
            <a:endParaRPr lang="en-US" dirty="0"/>
          </a:p>
        </p:txBody>
      </p:sp>
      <p:sp>
        <p:nvSpPr>
          <p:cNvPr id="4" name="Slide Number Placeholder 3"/>
          <p:cNvSpPr>
            <a:spLocks noGrp="1"/>
          </p:cNvSpPr>
          <p:nvPr>
            <p:ph type="sldNum" sz="quarter" idx="10"/>
          </p:nvPr>
        </p:nvSpPr>
        <p:spPr/>
        <p:txBody>
          <a:bodyPr/>
          <a:lstStyle/>
          <a:p>
            <a:fld id="{8E92B864-7968-4B58-B46D-95467C857875}" type="slidenum">
              <a:rPr lang="en-US" smtClean="0"/>
              <a:t>9</a:t>
            </a:fld>
            <a:endParaRPr lang="en-US"/>
          </a:p>
        </p:txBody>
      </p:sp>
    </p:spTree>
    <p:extLst>
      <p:ext uri="{BB962C8B-B14F-4D97-AF65-F5344CB8AC3E}">
        <p14:creationId xmlns:p14="http://schemas.microsoft.com/office/powerpoint/2010/main" val="395092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7016A9-B911-4E5C-B62E-010A8482DCDB}"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F4F86-2E6B-4261-8829-20AAA44D8E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6A9-B911-4E5C-B62E-010A8482DCDB}"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F4F86-2E6B-4261-8829-20AAA44D8E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6A9-B911-4E5C-B62E-010A8482DCDB}"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F4F86-2E6B-4261-8829-20AAA44D8E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6A9-B911-4E5C-B62E-010A8482DCDB}"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F4F86-2E6B-4261-8829-20AAA44D8E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016A9-B911-4E5C-B62E-010A8482DCDB}"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7F4F86-2E6B-4261-8829-20AAA44D8E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7016A9-B911-4E5C-B62E-010A8482DCDB}"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F4F86-2E6B-4261-8829-20AAA44D8E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7016A9-B911-4E5C-B62E-010A8482DCDB}"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7F4F86-2E6B-4261-8829-20AAA44D8E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7016A9-B911-4E5C-B62E-010A8482DCDB}"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7F4F86-2E6B-4261-8829-20AAA44D8E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016A9-B911-4E5C-B62E-010A8482DCDB}"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7F4F86-2E6B-4261-8829-20AAA44D8E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016A9-B911-4E5C-B62E-010A8482DCDB}"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7F4F86-2E6B-4261-8829-20AAA44D8EF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F7016A9-B911-4E5C-B62E-010A8482DCDB}" type="datetimeFigureOut">
              <a:rPr lang="en-US" smtClean="0"/>
              <a:t>4/18/2017</a:t>
            </a:fld>
            <a:endParaRPr lang="en-US"/>
          </a:p>
        </p:txBody>
      </p:sp>
      <p:sp>
        <p:nvSpPr>
          <p:cNvPr id="9" name="Slide Number Placeholder 8"/>
          <p:cNvSpPr>
            <a:spLocks noGrp="1"/>
          </p:cNvSpPr>
          <p:nvPr>
            <p:ph type="sldNum" sz="quarter" idx="11"/>
          </p:nvPr>
        </p:nvSpPr>
        <p:spPr/>
        <p:txBody>
          <a:bodyPr/>
          <a:lstStyle/>
          <a:p>
            <a:fld id="{967F4F86-2E6B-4261-8829-20AAA44D8EF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67F4F86-2E6B-4261-8829-20AAA44D8EF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F7016A9-B911-4E5C-B62E-010A8482DCDB}" type="datetimeFigureOut">
              <a:rPr lang="en-US" smtClean="0"/>
              <a:t>4/18/2017</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n.wikipedia.org/wiki/John_Newbe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ala.org/alsc/awardsgrants/bookmedia/newberymedal/newberyhonors/06newberymedalhonorbook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ala.org/alsc/awardsgrants/bookmedia/newberymedal/newberyhonors/2000newberymedal" TargetMode="External"/><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ala.org/alsc/awardsgrants/bookmedia/newberymedal/newberyhonors/1998newberymedal" TargetMode="External"/><Relationship Id="rId4" Type="http://schemas.openxmlformats.org/officeDocument/2006/relationships/hyperlink" Target="http://www.ala.org/alsc/awardsgrants/bookmedia/newberymedal/newberyhonors/1999newberymed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Newbery Medal Winners</a:t>
            </a:r>
            <a:endParaRPr lang="en-US" dirty="0"/>
          </a:p>
        </p:txBody>
      </p:sp>
      <p:sp>
        <p:nvSpPr>
          <p:cNvPr id="3" name="Subtitle 2"/>
          <p:cNvSpPr>
            <a:spLocks noGrp="1"/>
          </p:cNvSpPr>
          <p:nvPr>
            <p:ph type="subTitle" idx="1"/>
          </p:nvPr>
        </p:nvSpPr>
        <p:spPr/>
        <p:txBody>
          <a:bodyPr/>
          <a:lstStyle/>
          <a:p>
            <a:r>
              <a:rPr lang="en-US" dirty="0" smtClean="0"/>
              <a:t>1920-2016</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902874"/>
            <a:ext cx="2514600" cy="252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406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fontScale="77500" lnSpcReduction="20000"/>
          </a:bodyPr>
          <a:lstStyle/>
          <a:p>
            <a:pPr>
              <a:spcBef>
                <a:spcPct val="50000"/>
              </a:spcBef>
            </a:pPr>
            <a:r>
              <a:rPr lang="en-US" altLang="en-US" sz="3400" dirty="0">
                <a:cs typeface="Times New Roman" charset="0"/>
              </a:rPr>
              <a:t>The </a:t>
            </a:r>
            <a:r>
              <a:rPr lang="en-US" altLang="en-US" sz="3400" dirty="0" smtClean="0">
                <a:cs typeface="Times New Roman" charset="0"/>
              </a:rPr>
              <a:t>Literary Medal given to children’s book by division of the ALA</a:t>
            </a:r>
          </a:p>
          <a:p>
            <a:pPr>
              <a:spcBef>
                <a:spcPct val="50000"/>
              </a:spcBef>
            </a:pPr>
            <a:r>
              <a:rPr lang="en-US" sz="3400" dirty="0"/>
              <a:t>The award is given to the author of "the most distinguished contribution to American literature for children</a:t>
            </a:r>
            <a:r>
              <a:rPr lang="en-US" sz="3400" dirty="0" smtClean="0"/>
              <a:t>.”</a:t>
            </a:r>
          </a:p>
          <a:p>
            <a:pPr>
              <a:spcBef>
                <a:spcPct val="50000"/>
              </a:spcBef>
            </a:pPr>
            <a:r>
              <a:rPr lang="en-US" sz="3400" dirty="0" smtClean="0"/>
              <a:t> </a:t>
            </a:r>
            <a:r>
              <a:rPr lang="en-US" sz="3400" dirty="0"/>
              <a:t>Named for </a:t>
            </a:r>
            <a:r>
              <a:rPr lang="en-US" sz="3400" dirty="0">
                <a:hlinkClick r:id="rId2" tooltip="John Newbery"/>
              </a:rPr>
              <a:t>John Newbery</a:t>
            </a:r>
            <a:r>
              <a:rPr lang="en-US" sz="3400" dirty="0"/>
              <a:t>, an 18th-century English publisher of </a:t>
            </a:r>
            <a:r>
              <a:rPr lang="en-US" sz="3400" dirty="0" smtClean="0"/>
              <a:t>children’s </a:t>
            </a:r>
            <a:r>
              <a:rPr lang="en-US" sz="3400" dirty="0" err="1" smtClean="0"/>
              <a:t>books</a:t>
            </a:r>
            <a:r>
              <a:rPr lang="en-US" altLang="en-US" sz="3400" dirty="0" err="1" smtClean="0">
                <a:solidFill>
                  <a:schemeClr val="bg1"/>
                </a:solidFill>
                <a:cs typeface="Times New Roman" charset="0"/>
              </a:rPr>
              <a:t>war</a:t>
            </a:r>
            <a:endParaRPr lang="en-US" altLang="en-US" sz="3400" dirty="0" smtClean="0">
              <a:solidFill>
                <a:schemeClr val="bg1"/>
              </a:solidFill>
              <a:cs typeface="Times New Roman" charset="0"/>
            </a:endParaRPr>
          </a:p>
          <a:p>
            <a:pPr>
              <a:spcBef>
                <a:spcPct val="50000"/>
              </a:spcBef>
            </a:pPr>
            <a:r>
              <a:rPr lang="en-US" altLang="en-US" sz="3400" dirty="0" smtClean="0">
                <a:cs typeface="Times New Roman" charset="0"/>
              </a:rPr>
              <a:t>Established in 1921</a:t>
            </a:r>
            <a:endParaRPr lang="en-US" altLang="en-US" sz="3400" dirty="0">
              <a:cs typeface="Times New Roman" charset="0"/>
            </a:endParaRPr>
          </a:p>
          <a:p>
            <a:pPr>
              <a:spcBef>
                <a:spcPct val="50000"/>
              </a:spcBef>
            </a:pPr>
            <a:r>
              <a:rPr lang="en-US" altLang="en-US" sz="3400" dirty="0" smtClean="0">
                <a:cs typeface="Times New Roman" charset="0"/>
              </a:rPr>
              <a:t>Awarded </a:t>
            </a:r>
            <a:r>
              <a:rPr lang="en-US" altLang="en-US" sz="3400" dirty="0">
                <a:cs typeface="Times New Roman" charset="0"/>
              </a:rPr>
              <a:t>annually </a:t>
            </a:r>
            <a:r>
              <a:rPr lang="en-US" altLang="en-US" sz="3400" dirty="0">
                <a:solidFill>
                  <a:schemeClr val="bg1"/>
                </a:solidFill>
                <a:cs typeface="Times New Roman" charset="0"/>
              </a:rPr>
              <a:t>to the author of the most </a:t>
            </a:r>
          </a:p>
          <a:p>
            <a:pPr>
              <a:spcBef>
                <a:spcPct val="50000"/>
              </a:spcBef>
            </a:pPr>
            <a:r>
              <a:rPr lang="en-US" altLang="en-US" sz="3400" dirty="0" smtClean="0">
                <a:cs typeface="Times New Roman" charset="0"/>
              </a:rPr>
              <a:t>Must consider all </a:t>
            </a:r>
            <a:r>
              <a:rPr lang="en-US" altLang="en-US" sz="3400" dirty="0">
                <a:cs typeface="Times New Roman" charset="0"/>
              </a:rPr>
              <a:t>forms of writing - fiction, non-fiction, and poetry. </a:t>
            </a:r>
          </a:p>
          <a:p>
            <a:endParaRPr lang="en-US" dirty="0"/>
          </a:p>
        </p:txBody>
      </p:sp>
    </p:spTree>
    <p:extLst>
      <p:ext uri="{BB962C8B-B14F-4D97-AF65-F5344CB8AC3E}">
        <p14:creationId xmlns:p14="http://schemas.microsoft.com/office/powerpoint/2010/main" val="1276602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2016 Winner</a:t>
            </a:r>
            <a:endParaRPr lang="en-US" sz="6000" dirty="0"/>
          </a:p>
        </p:txBody>
      </p:sp>
      <p:sp>
        <p:nvSpPr>
          <p:cNvPr id="3" name="Content Placeholder 2"/>
          <p:cNvSpPr>
            <a:spLocks noGrp="1"/>
          </p:cNvSpPr>
          <p:nvPr>
            <p:ph idx="1"/>
          </p:nvPr>
        </p:nvSpPr>
        <p:spPr>
          <a:xfrm>
            <a:off x="152400" y="1371600"/>
            <a:ext cx="7620000" cy="4800600"/>
          </a:xfrm>
        </p:spPr>
        <p:txBody>
          <a:bodyPr/>
          <a:lstStyle/>
          <a:p>
            <a:pPr marL="137160" indent="0" algn="ctr">
              <a:buNone/>
            </a:pPr>
            <a:r>
              <a:rPr lang="en-US" sz="3600" b="1" i="1" dirty="0"/>
              <a:t>Last Stop on Market Street</a:t>
            </a:r>
            <a:r>
              <a:rPr lang="en-US" sz="3600" dirty="0"/>
              <a:t> </a:t>
            </a:r>
            <a:endParaRPr lang="en-US" sz="3600" dirty="0" smtClean="0"/>
          </a:p>
          <a:p>
            <a:pPr marL="137160" indent="0" algn="ctr">
              <a:buNone/>
            </a:pPr>
            <a:r>
              <a:rPr lang="en-US" dirty="0" smtClean="0"/>
              <a:t>by </a:t>
            </a:r>
            <a:r>
              <a:rPr lang="en-US" dirty="0"/>
              <a:t>Matt de la Peña</a:t>
            </a:r>
            <a:r>
              <a:rPr lang="en-US" dirty="0" smtClean="0"/>
              <a:t>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743200"/>
            <a:ext cx="31019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683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867400" cy="1143000"/>
          </a:xfrm>
        </p:spPr>
        <p:txBody>
          <a:bodyPr>
            <a:noAutofit/>
          </a:bodyPr>
          <a:lstStyle/>
          <a:p>
            <a:r>
              <a:rPr lang="en-US" sz="4000" dirty="0" smtClean="0"/>
              <a:t>Newbery Award Winners</a:t>
            </a:r>
            <a:endParaRPr lang="en-US" sz="4000" dirty="0"/>
          </a:p>
        </p:txBody>
      </p:sp>
      <p:sp>
        <p:nvSpPr>
          <p:cNvPr id="3" name="Content Placeholder 2"/>
          <p:cNvSpPr>
            <a:spLocks noGrp="1"/>
          </p:cNvSpPr>
          <p:nvPr>
            <p:ph idx="1"/>
          </p:nvPr>
        </p:nvSpPr>
        <p:spPr>
          <a:xfrm>
            <a:off x="457200" y="1600200"/>
            <a:ext cx="4419600" cy="5257800"/>
          </a:xfrm>
        </p:spPr>
        <p:txBody>
          <a:bodyPr>
            <a:normAutofit/>
          </a:bodyPr>
          <a:lstStyle/>
          <a:p>
            <a:r>
              <a:rPr lang="en-US" sz="2800" dirty="0"/>
              <a:t>2015 Medal Winner: The Crossover by Kwame </a:t>
            </a:r>
            <a:r>
              <a:rPr lang="en-US" sz="2800" dirty="0" smtClean="0"/>
              <a:t>Alexander</a:t>
            </a:r>
          </a:p>
          <a:p>
            <a:r>
              <a:rPr lang="en-US" sz="2800" dirty="0"/>
              <a:t>2014 Medal Winner: Flora &amp; Ulysses: The Illuminated Adventures by Kate </a:t>
            </a:r>
            <a:r>
              <a:rPr lang="en-US" sz="2800" dirty="0" err="1" smtClean="0"/>
              <a:t>DiCamillo</a:t>
            </a:r>
            <a:endParaRPr lang="en-US" sz="2800" dirty="0" smtClean="0"/>
          </a:p>
          <a:p>
            <a:r>
              <a:rPr lang="en-US" sz="2800" dirty="0"/>
              <a:t>2013 Medal Winner: The One and Only Ivan by Katherine </a:t>
            </a:r>
            <a:r>
              <a:rPr lang="en-US" sz="2800" dirty="0" smtClean="0"/>
              <a:t>Applegate</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703" y="508819"/>
            <a:ext cx="1737184"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4845" y="2647950"/>
            <a:ext cx="185737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886200"/>
            <a:ext cx="1770935" cy="249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19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additive="base">
                                        <p:cTn id="43" dur="500" fill="hold"/>
                                        <p:tgtEl>
                                          <p:spTgt spid="1028"/>
                                        </p:tgtEl>
                                        <p:attrNameLst>
                                          <p:attrName>ppt_x</p:attrName>
                                        </p:attrNameLst>
                                      </p:cBhvr>
                                      <p:tavLst>
                                        <p:tav tm="0">
                                          <p:val>
                                            <p:strVal val="#ppt_x"/>
                                          </p:val>
                                        </p:tav>
                                        <p:tav tm="100000">
                                          <p:val>
                                            <p:strVal val="#ppt_x"/>
                                          </p:val>
                                        </p:tav>
                                      </p:tavLst>
                                    </p:anim>
                                    <p:anim calcmode="lin" valueType="num">
                                      <p:cBhvr additive="base">
                                        <p:cTn id="4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Newbery Award Winners</a:t>
            </a:r>
          </a:p>
        </p:txBody>
      </p:sp>
      <p:sp>
        <p:nvSpPr>
          <p:cNvPr id="3" name="Content Placeholder 2"/>
          <p:cNvSpPr>
            <a:spLocks noGrp="1"/>
          </p:cNvSpPr>
          <p:nvPr>
            <p:ph idx="1"/>
          </p:nvPr>
        </p:nvSpPr>
        <p:spPr>
          <a:xfrm>
            <a:off x="457200" y="1600200"/>
            <a:ext cx="4572000" cy="4525963"/>
          </a:xfrm>
        </p:spPr>
        <p:txBody>
          <a:bodyPr>
            <a:noAutofit/>
          </a:bodyPr>
          <a:lstStyle/>
          <a:p>
            <a:r>
              <a:rPr lang="en-US" sz="3200" dirty="0"/>
              <a:t>2012 Medal Winner: </a:t>
            </a:r>
            <a:r>
              <a:rPr lang="en-US" sz="3200" i="1" dirty="0"/>
              <a:t>Dead End in </a:t>
            </a:r>
            <a:r>
              <a:rPr lang="en-US" sz="3200" i="1" dirty="0" err="1"/>
              <a:t>Norvelt</a:t>
            </a:r>
            <a:r>
              <a:rPr lang="en-US" sz="3200" dirty="0"/>
              <a:t> by Jack </a:t>
            </a:r>
            <a:r>
              <a:rPr lang="en-US" sz="3200" dirty="0" err="1" smtClean="0"/>
              <a:t>Gantos</a:t>
            </a:r>
            <a:endParaRPr lang="en-US" sz="3200" dirty="0"/>
          </a:p>
          <a:p>
            <a:r>
              <a:rPr lang="en-US" sz="3200" dirty="0" smtClean="0"/>
              <a:t>2011 Medal Winner: </a:t>
            </a:r>
            <a:r>
              <a:rPr lang="en-US" sz="3200" i="1" dirty="0" smtClean="0"/>
              <a:t>Moon </a:t>
            </a:r>
            <a:r>
              <a:rPr lang="en-US" sz="3200" i="1" dirty="0"/>
              <a:t>over Manifest </a:t>
            </a:r>
            <a:r>
              <a:rPr lang="en-US" sz="3200" dirty="0"/>
              <a:t>by Clare </a:t>
            </a:r>
            <a:r>
              <a:rPr lang="en-US" sz="3200" dirty="0" err="1" smtClean="0"/>
              <a:t>Vanderpool</a:t>
            </a:r>
            <a:endParaRPr lang="en-US" sz="3200" dirty="0" smtClean="0"/>
          </a:p>
          <a:p>
            <a:r>
              <a:rPr lang="en-US" sz="3200" dirty="0" smtClean="0"/>
              <a:t>2010 </a:t>
            </a:r>
            <a:r>
              <a:rPr lang="en-US" sz="3200" dirty="0"/>
              <a:t>Medal Winner: </a:t>
            </a:r>
            <a:r>
              <a:rPr lang="en-US" sz="3200" i="1" dirty="0" smtClean="0"/>
              <a:t>When </a:t>
            </a:r>
            <a:r>
              <a:rPr lang="en-US" sz="3200" i="1" dirty="0"/>
              <a:t>You Reach Me</a:t>
            </a:r>
            <a:r>
              <a:rPr lang="en-US" sz="3200" dirty="0"/>
              <a:t> by Rebecca Stead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444" y="3546987"/>
            <a:ext cx="186080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209800"/>
            <a:ext cx="1702478" cy="2500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5849" r="16181"/>
          <a:stretch/>
        </p:blipFill>
        <p:spPr bwMode="auto">
          <a:xfrm>
            <a:off x="6937227" y="381000"/>
            <a:ext cx="1905021" cy="2802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38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additive="base">
                                        <p:cTn id="31" dur="500" fill="hold"/>
                                        <p:tgtEl>
                                          <p:spTgt spid="2051"/>
                                        </p:tgtEl>
                                        <p:attrNameLst>
                                          <p:attrName>ppt_x</p:attrName>
                                        </p:attrNameLst>
                                      </p:cBhvr>
                                      <p:tavLst>
                                        <p:tav tm="0">
                                          <p:val>
                                            <p:strVal val="#ppt_x"/>
                                          </p:val>
                                        </p:tav>
                                        <p:tav tm="100000">
                                          <p:val>
                                            <p:strVal val="#ppt_x"/>
                                          </p:val>
                                        </p:tav>
                                      </p:tavLst>
                                    </p:anim>
                                    <p:anim calcmode="lin" valueType="num">
                                      <p:cBhvr additive="base">
                                        <p:cTn id="3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 calcmode="lin" valueType="num">
                                      <p:cBhvr additive="base">
                                        <p:cTn id="43" dur="500" fill="hold"/>
                                        <p:tgtEl>
                                          <p:spTgt spid="2050"/>
                                        </p:tgtEl>
                                        <p:attrNameLst>
                                          <p:attrName>ppt_x</p:attrName>
                                        </p:attrNameLst>
                                      </p:cBhvr>
                                      <p:tavLst>
                                        <p:tav tm="0">
                                          <p:val>
                                            <p:strVal val="#ppt_x"/>
                                          </p:val>
                                        </p:tav>
                                        <p:tav tm="100000">
                                          <p:val>
                                            <p:strVal val="#ppt_x"/>
                                          </p:val>
                                        </p:tav>
                                      </p:tavLst>
                                    </p:anim>
                                    <p:anim calcmode="lin" valueType="num">
                                      <p:cBhvr additive="base">
                                        <p:cTn id="4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Newbery Award Winners</a:t>
            </a:r>
          </a:p>
        </p:txBody>
      </p:sp>
      <p:sp>
        <p:nvSpPr>
          <p:cNvPr id="3" name="Content Placeholder 2"/>
          <p:cNvSpPr>
            <a:spLocks noGrp="1"/>
          </p:cNvSpPr>
          <p:nvPr>
            <p:ph idx="1"/>
          </p:nvPr>
        </p:nvSpPr>
        <p:spPr>
          <a:xfrm>
            <a:off x="471488" y="1143000"/>
            <a:ext cx="4724400" cy="4951507"/>
          </a:xfrm>
        </p:spPr>
        <p:txBody>
          <a:bodyPr>
            <a:noAutofit/>
          </a:bodyPr>
          <a:lstStyle/>
          <a:p>
            <a:r>
              <a:rPr lang="en-US" sz="3200" dirty="0"/>
              <a:t>2009 Medal Winner: </a:t>
            </a:r>
            <a:r>
              <a:rPr lang="en-US" sz="3200" i="1" dirty="0"/>
              <a:t>The Graveyard Book </a:t>
            </a:r>
            <a:r>
              <a:rPr lang="en-US" sz="3200" dirty="0"/>
              <a:t>by Neil </a:t>
            </a:r>
            <a:r>
              <a:rPr lang="en-US" sz="3200" dirty="0" err="1" smtClean="0"/>
              <a:t>Gaiman</a:t>
            </a:r>
            <a:endParaRPr lang="en-US" sz="3200" dirty="0" smtClean="0"/>
          </a:p>
          <a:p>
            <a:r>
              <a:rPr lang="en-US" sz="3200" dirty="0" smtClean="0"/>
              <a:t>2007 </a:t>
            </a:r>
            <a:r>
              <a:rPr lang="en-US" sz="3200" dirty="0"/>
              <a:t>Medal Winner</a:t>
            </a:r>
            <a:r>
              <a:rPr lang="en-US" sz="2800" dirty="0"/>
              <a:t>: </a:t>
            </a:r>
            <a:r>
              <a:rPr lang="en-US" sz="3200" i="1" dirty="0"/>
              <a:t>The Higher Power of Lucky </a:t>
            </a:r>
            <a:r>
              <a:rPr lang="en-US" sz="2800" dirty="0"/>
              <a:t>by </a:t>
            </a:r>
            <a:r>
              <a:rPr lang="en-US" sz="3200" dirty="0"/>
              <a:t>Susan </a:t>
            </a:r>
            <a:r>
              <a:rPr lang="en-US" sz="3200" dirty="0" smtClean="0"/>
              <a:t>Patron</a:t>
            </a:r>
          </a:p>
          <a:p>
            <a:r>
              <a:rPr lang="en-US" sz="3200" dirty="0">
                <a:hlinkClick r:id="rId3"/>
              </a:rPr>
              <a:t>2006 Medal Winner:</a:t>
            </a:r>
            <a:r>
              <a:rPr lang="en-US" sz="3200" dirty="0"/>
              <a:t>  </a:t>
            </a:r>
            <a:r>
              <a:rPr lang="en-US" sz="3200" i="1" dirty="0" err="1"/>
              <a:t>Criss</a:t>
            </a:r>
            <a:r>
              <a:rPr lang="en-US" sz="3200" i="1" dirty="0"/>
              <a:t> Cross</a:t>
            </a:r>
            <a:r>
              <a:rPr lang="en-US" sz="3200" dirty="0"/>
              <a:t> by Lynne Rae </a:t>
            </a:r>
            <a:r>
              <a:rPr lang="en-US" sz="3200" dirty="0" smtClean="0"/>
              <a:t>Perkins</a:t>
            </a:r>
          </a:p>
          <a:p>
            <a:endParaRPr lang="en-US" sz="28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28600"/>
            <a:ext cx="1805436" cy="268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057400"/>
            <a:ext cx="1685089" cy="2513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039" y="3733800"/>
            <a:ext cx="1850197" cy="2874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5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 calcmode="lin" valueType="num">
                                      <p:cBhvr additive="base">
                                        <p:cTn id="31" dur="500" fill="hold"/>
                                        <p:tgtEl>
                                          <p:spTgt spid="3076"/>
                                        </p:tgtEl>
                                        <p:attrNameLst>
                                          <p:attrName>ppt_x</p:attrName>
                                        </p:attrNameLst>
                                      </p:cBhvr>
                                      <p:tavLst>
                                        <p:tav tm="0">
                                          <p:val>
                                            <p:strVal val="#ppt_x"/>
                                          </p:val>
                                        </p:tav>
                                        <p:tav tm="100000">
                                          <p:val>
                                            <p:strVal val="#ppt_x"/>
                                          </p:val>
                                        </p:tav>
                                      </p:tavLst>
                                    </p:anim>
                                    <p:anim calcmode="lin" valueType="num">
                                      <p:cBhvr additive="base">
                                        <p:cTn id="3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0"/>
                                        </p:tgtEl>
                                        <p:attrNameLst>
                                          <p:attrName>style.visibility</p:attrName>
                                        </p:attrNameLst>
                                      </p:cBhvr>
                                      <p:to>
                                        <p:strVal val="visible"/>
                                      </p:to>
                                    </p:set>
                                    <p:anim calcmode="lin" valueType="num">
                                      <p:cBhvr additive="base">
                                        <p:cTn id="43" dur="500" fill="hold"/>
                                        <p:tgtEl>
                                          <p:spTgt spid="7170"/>
                                        </p:tgtEl>
                                        <p:attrNameLst>
                                          <p:attrName>ppt_x</p:attrName>
                                        </p:attrNameLst>
                                      </p:cBhvr>
                                      <p:tavLst>
                                        <p:tav tm="0">
                                          <p:val>
                                            <p:strVal val="#ppt_x"/>
                                          </p:val>
                                        </p:tav>
                                        <p:tav tm="100000">
                                          <p:val>
                                            <p:strVal val="#ppt_x"/>
                                          </p:val>
                                        </p:tav>
                                      </p:tavLst>
                                    </p:anim>
                                    <p:anim calcmode="lin" valueType="num">
                                      <p:cBhvr additive="base">
                                        <p:cTn id="4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r>
              <a:rPr lang="en-US" dirty="0"/>
              <a:t>Newbery Award Winners</a:t>
            </a:r>
          </a:p>
        </p:txBody>
      </p:sp>
      <p:sp>
        <p:nvSpPr>
          <p:cNvPr id="3" name="Content Placeholder 2"/>
          <p:cNvSpPr>
            <a:spLocks noGrp="1"/>
          </p:cNvSpPr>
          <p:nvPr>
            <p:ph idx="1"/>
          </p:nvPr>
        </p:nvSpPr>
        <p:spPr>
          <a:xfrm>
            <a:off x="533400" y="1556021"/>
            <a:ext cx="4572000" cy="4525963"/>
          </a:xfrm>
        </p:spPr>
        <p:txBody>
          <a:bodyPr>
            <a:noAutofit/>
          </a:bodyPr>
          <a:lstStyle/>
          <a:p>
            <a:r>
              <a:rPr lang="en-US" sz="4000" dirty="0" smtClean="0"/>
              <a:t>2005 </a:t>
            </a:r>
            <a:r>
              <a:rPr lang="en-US" sz="4000" dirty="0"/>
              <a:t>Medal Winner: </a:t>
            </a:r>
            <a:r>
              <a:rPr lang="en-US" sz="4000" i="1" dirty="0"/>
              <a:t>Kira-Kira </a:t>
            </a:r>
            <a:r>
              <a:rPr lang="en-US" sz="4000" dirty="0"/>
              <a:t>by Cynthia </a:t>
            </a:r>
            <a:r>
              <a:rPr lang="en-US" sz="4000" dirty="0" err="1" smtClean="0"/>
              <a:t>Kadohata</a:t>
            </a:r>
            <a:endParaRPr lang="en-US" sz="4000" dirty="0" smtClean="0"/>
          </a:p>
          <a:p>
            <a:r>
              <a:rPr lang="en-US" sz="4000" dirty="0" smtClean="0"/>
              <a:t>2004 </a:t>
            </a:r>
            <a:r>
              <a:rPr lang="en-US" sz="4000" dirty="0"/>
              <a:t>Medal Winner: </a:t>
            </a:r>
            <a:r>
              <a:rPr lang="en-US" sz="4000" i="1" dirty="0"/>
              <a:t>The Tale of </a:t>
            </a:r>
            <a:r>
              <a:rPr lang="en-US" sz="4000" i="1" dirty="0" err="1" smtClean="0"/>
              <a:t>Despereaux</a:t>
            </a:r>
            <a:r>
              <a:rPr lang="en-US" sz="4000" dirty="0"/>
              <a:t> </a:t>
            </a:r>
            <a:r>
              <a:rPr lang="en-US" sz="4000" dirty="0" smtClean="0"/>
              <a:t>by </a:t>
            </a:r>
            <a:r>
              <a:rPr lang="en-US" sz="4000" dirty="0"/>
              <a:t>Kate </a:t>
            </a:r>
            <a:r>
              <a:rPr lang="en-US" sz="4000" dirty="0" err="1" smtClean="0"/>
              <a:t>DiCamillo</a:t>
            </a:r>
            <a:endParaRPr lang="en-US" sz="4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893" y="304799"/>
            <a:ext cx="2174748" cy="319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1471" y="3756155"/>
            <a:ext cx="2163847"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422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 calcmode="lin" valueType="num">
                                      <p:cBhvr additive="base">
                                        <p:cTn id="31" dur="500" fill="hold"/>
                                        <p:tgtEl>
                                          <p:spTgt spid="1028"/>
                                        </p:tgtEl>
                                        <p:attrNameLst>
                                          <p:attrName>ppt_x</p:attrName>
                                        </p:attrNameLst>
                                      </p:cBhvr>
                                      <p:tavLst>
                                        <p:tav tm="0">
                                          <p:val>
                                            <p:strVal val="#ppt_x"/>
                                          </p:val>
                                        </p:tav>
                                        <p:tav tm="100000">
                                          <p:val>
                                            <p:strVal val="#ppt_x"/>
                                          </p:val>
                                        </p:tav>
                                      </p:tavLst>
                                    </p:anim>
                                    <p:anim calcmode="lin" valueType="num">
                                      <p:cBhvr additive="base">
                                        <p:cTn id="3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742" r="15726"/>
          <a:stretch/>
        </p:blipFill>
        <p:spPr bwMode="auto">
          <a:xfrm>
            <a:off x="6681018" y="152400"/>
            <a:ext cx="162232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Newbery Award Winners</a:t>
            </a:r>
          </a:p>
        </p:txBody>
      </p:sp>
      <p:sp>
        <p:nvSpPr>
          <p:cNvPr id="3" name="Content Placeholder 2"/>
          <p:cNvSpPr>
            <a:spLocks noGrp="1"/>
          </p:cNvSpPr>
          <p:nvPr>
            <p:ph idx="1"/>
          </p:nvPr>
        </p:nvSpPr>
        <p:spPr>
          <a:xfrm>
            <a:off x="457200" y="1600200"/>
            <a:ext cx="4642208" cy="5006463"/>
          </a:xfrm>
        </p:spPr>
        <p:txBody>
          <a:bodyPr>
            <a:noAutofit/>
          </a:bodyPr>
          <a:lstStyle/>
          <a:p>
            <a:r>
              <a:rPr lang="en-US" sz="3200" dirty="0"/>
              <a:t>2003 Medal Winner: </a:t>
            </a:r>
            <a:r>
              <a:rPr lang="en-US" sz="3200" i="1" dirty="0"/>
              <a:t>Crispin: The Cross of Lead</a:t>
            </a:r>
            <a:r>
              <a:rPr lang="en-US" sz="3200" dirty="0"/>
              <a:t> by </a:t>
            </a:r>
            <a:r>
              <a:rPr lang="en-US" sz="3200" dirty="0" err="1"/>
              <a:t>Avi</a:t>
            </a:r>
            <a:r>
              <a:rPr lang="en-US" sz="3200" dirty="0"/>
              <a:t> </a:t>
            </a:r>
            <a:endParaRPr lang="en-US" sz="3200" dirty="0" smtClean="0"/>
          </a:p>
          <a:p>
            <a:r>
              <a:rPr lang="en-US" sz="3200" dirty="0" smtClean="0"/>
              <a:t>2002 </a:t>
            </a:r>
            <a:r>
              <a:rPr lang="en-US" sz="3200" dirty="0"/>
              <a:t>Medal Winner: </a:t>
            </a:r>
            <a:r>
              <a:rPr lang="en-US" sz="3200" i="1" dirty="0">
                <a:solidFill>
                  <a:srgbClr val="996633"/>
                </a:solidFill>
              </a:rPr>
              <a:t>A Single Shard </a:t>
            </a:r>
            <a:r>
              <a:rPr lang="en-US" sz="3200" dirty="0"/>
              <a:t>by Linda Sue </a:t>
            </a:r>
            <a:r>
              <a:rPr lang="en-US" sz="3200" dirty="0" smtClean="0"/>
              <a:t>Park</a:t>
            </a:r>
          </a:p>
          <a:p>
            <a:r>
              <a:rPr lang="en-US" sz="3200" dirty="0" smtClean="0"/>
              <a:t>2001 </a:t>
            </a:r>
            <a:r>
              <a:rPr lang="en-US" sz="3200" dirty="0"/>
              <a:t>Medal Winner: </a:t>
            </a:r>
            <a:r>
              <a:rPr lang="en-US" sz="3200" i="1" dirty="0"/>
              <a:t>A Year Down Yonder</a:t>
            </a:r>
            <a:r>
              <a:rPr lang="en-US" sz="3200" dirty="0"/>
              <a:t> by </a:t>
            </a:r>
            <a:r>
              <a:rPr lang="en-US" sz="3200" dirty="0" err="1"/>
              <a:t>by</a:t>
            </a:r>
            <a:r>
              <a:rPr lang="en-US" sz="3200" dirty="0"/>
              <a:t> Richard Peck</a:t>
            </a: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9408" y="2209800"/>
            <a:ext cx="17430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3308" y="4225413"/>
            <a:ext cx="15621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23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additive="base">
                                        <p:cTn id="31" dur="500" fill="hold"/>
                                        <p:tgtEl>
                                          <p:spTgt spid="1027"/>
                                        </p:tgtEl>
                                        <p:attrNameLst>
                                          <p:attrName>ppt_x</p:attrName>
                                        </p:attrNameLst>
                                      </p:cBhvr>
                                      <p:tavLst>
                                        <p:tav tm="0">
                                          <p:val>
                                            <p:strVal val="#ppt_x"/>
                                          </p:val>
                                        </p:tav>
                                        <p:tav tm="100000">
                                          <p:val>
                                            <p:strVal val="#ppt_x"/>
                                          </p:val>
                                        </p:tav>
                                      </p:tavLst>
                                    </p:anim>
                                    <p:anim calcmode="lin" valueType="num">
                                      <p:cBhvr additive="base">
                                        <p:cTn id="32" dur="500" fill="hold"/>
                                        <p:tgtEl>
                                          <p:spTgt spid="10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fart.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additive="base">
                                        <p:cTn id="43" dur="500" fill="hold"/>
                                        <p:tgtEl>
                                          <p:spTgt spid="1028"/>
                                        </p:tgtEl>
                                        <p:attrNameLst>
                                          <p:attrName>ppt_x</p:attrName>
                                        </p:attrNameLst>
                                      </p:cBhvr>
                                      <p:tavLst>
                                        <p:tav tm="0">
                                          <p:val>
                                            <p:strVal val="#ppt_x"/>
                                          </p:val>
                                        </p:tav>
                                        <p:tav tm="100000">
                                          <p:val>
                                            <p:strVal val="#ppt_x"/>
                                          </p:val>
                                        </p:tav>
                                      </p:tavLst>
                                    </p:anim>
                                    <p:anim calcmode="lin" valueType="num">
                                      <p:cBhvr additive="base">
                                        <p:cTn id="4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143000"/>
          </a:xfrm>
        </p:spPr>
        <p:txBody>
          <a:bodyPr/>
          <a:lstStyle/>
          <a:p>
            <a:r>
              <a:rPr lang="en-US" dirty="0"/>
              <a:t>Newbery Award Winners</a:t>
            </a:r>
          </a:p>
        </p:txBody>
      </p:sp>
      <p:sp>
        <p:nvSpPr>
          <p:cNvPr id="3" name="Content Placeholder 2"/>
          <p:cNvSpPr>
            <a:spLocks noGrp="1"/>
          </p:cNvSpPr>
          <p:nvPr>
            <p:ph idx="1"/>
          </p:nvPr>
        </p:nvSpPr>
        <p:spPr>
          <a:xfrm>
            <a:off x="228600" y="1524000"/>
            <a:ext cx="4495800" cy="4800600"/>
          </a:xfrm>
        </p:spPr>
        <p:txBody>
          <a:bodyPr>
            <a:noAutofit/>
          </a:bodyPr>
          <a:lstStyle/>
          <a:p>
            <a:r>
              <a:rPr lang="en-US" sz="3200" b="1" dirty="0">
                <a:hlinkClick r:id="rId3"/>
              </a:rPr>
              <a:t>2000 Medal Winner:</a:t>
            </a:r>
            <a:r>
              <a:rPr lang="en-US" sz="3200" b="1" dirty="0"/>
              <a:t>  </a:t>
            </a:r>
            <a:r>
              <a:rPr lang="en-US" sz="3200" dirty="0"/>
              <a:t> </a:t>
            </a:r>
            <a:r>
              <a:rPr lang="en-US" sz="3200" b="1" i="1" dirty="0"/>
              <a:t>Bud, Not Buddy</a:t>
            </a:r>
            <a:r>
              <a:rPr lang="en-US" sz="3200" b="1" dirty="0"/>
              <a:t> </a:t>
            </a:r>
            <a:r>
              <a:rPr lang="en-US" sz="3200" dirty="0"/>
              <a:t>by Christopher Paul </a:t>
            </a:r>
            <a:r>
              <a:rPr lang="en-US" sz="3200" dirty="0" smtClean="0"/>
              <a:t>Curtis</a:t>
            </a:r>
          </a:p>
          <a:p>
            <a:r>
              <a:rPr lang="en-US" sz="3200" b="1" dirty="0">
                <a:hlinkClick r:id="rId4"/>
              </a:rPr>
              <a:t>1999 Medal Winner:</a:t>
            </a:r>
            <a:r>
              <a:rPr lang="en-US" sz="3200" dirty="0">
                <a:hlinkClick r:id="rId4"/>
              </a:rPr>
              <a:t> </a:t>
            </a:r>
            <a:r>
              <a:rPr lang="en-US" sz="3200" dirty="0"/>
              <a:t>  </a:t>
            </a:r>
            <a:r>
              <a:rPr lang="en-US" sz="3200" b="1" i="1" dirty="0"/>
              <a:t>Holes</a:t>
            </a:r>
            <a:r>
              <a:rPr lang="en-US" sz="3200" b="1" dirty="0"/>
              <a:t> </a:t>
            </a:r>
            <a:r>
              <a:rPr lang="en-US" sz="3200" dirty="0"/>
              <a:t>by Louis </a:t>
            </a:r>
            <a:r>
              <a:rPr lang="en-US" sz="3200" dirty="0" err="1"/>
              <a:t>Sachar</a:t>
            </a:r>
            <a:r>
              <a:rPr lang="en-US" sz="3200" dirty="0"/>
              <a:t> </a:t>
            </a:r>
            <a:endParaRPr lang="en-US" sz="3200" dirty="0" smtClean="0"/>
          </a:p>
          <a:p>
            <a:r>
              <a:rPr lang="en-US" sz="3200" dirty="0">
                <a:hlinkClick r:id="rId5"/>
              </a:rPr>
              <a:t>1998 Medal Winner:</a:t>
            </a:r>
            <a:r>
              <a:rPr lang="en-US" sz="3200" dirty="0"/>
              <a:t> </a:t>
            </a:r>
            <a:r>
              <a:rPr lang="en-US" sz="3200" b="1" dirty="0"/>
              <a:t> </a:t>
            </a:r>
            <a:r>
              <a:rPr lang="en-US" sz="3200" dirty="0"/>
              <a:t> </a:t>
            </a:r>
            <a:r>
              <a:rPr lang="en-US" sz="3200" b="1" i="1" dirty="0"/>
              <a:t>Out of the Dust</a:t>
            </a:r>
            <a:r>
              <a:rPr lang="en-US" sz="3200" i="1" dirty="0"/>
              <a:t> </a:t>
            </a:r>
            <a:r>
              <a:rPr lang="en-US" sz="3200" dirty="0"/>
              <a:t>by Karen </a:t>
            </a:r>
            <a:r>
              <a:rPr lang="en-US" sz="3200" dirty="0" err="1"/>
              <a:t>Hesse</a:t>
            </a:r>
            <a:endParaRPr lang="en-US" sz="3200"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95408"/>
            <a:ext cx="2024571" cy="294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9054" y="2918538"/>
            <a:ext cx="1852613"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1052" y="3924689"/>
            <a:ext cx="18669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2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additive="base">
                                        <p:cTn id="19" dur="500" fill="hold"/>
                                        <p:tgtEl>
                                          <p:spTgt spid="5122"/>
                                        </p:tgtEl>
                                        <p:attrNameLst>
                                          <p:attrName>ppt_x</p:attrName>
                                        </p:attrNameLst>
                                      </p:cBhvr>
                                      <p:tavLst>
                                        <p:tav tm="0">
                                          <p:val>
                                            <p:strVal val="#ppt_x"/>
                                          </p:val>
                                        </p:tav>
                                        <p:tav tm="100000">
                                          <p:val>
                                            <p:strVal val="#ppt_x"/>
                                          </p:val>
                                        </p:tav>
                                      </p:tavLst>
                                    </p:anim>
                                    <p:anim calcmode="lin" valueType="num">
                                      <p:cBhvr additive="base">
                                        <p:cTn id="20"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3"/>
                                        </p:tgtEl>
                                        <p:attrNameLst>
                                          <p:attrName>style.visibility</p:attrName>
                                        </p:attrNameLst>
                                      </p:cBhvr>
                                      <p:to>
                                        <p:strVal val="visible"/>
                                      </p:to>
                                    </p:set>
                                    <p:anim calcmode="lin" valueType="num">
                                      <p:cBhvr additive="base">
                                        <p:cTn id="31" dur="500" fill="hold"/>
                                        <p:tgtEl>
                                          <p:spTgt spid="5123"/>
                                        </p:tgtEl>
                                        <p:attrNameLst>
                                          <p:attrName>ppt_x</p:attrName>
                                        </p:attrNameLst>
                                      </p:cBhvr>
                                      <p:tavLst>
                                        <p:tav tm="0">
                                          <p:val>
                                            <p:strVal val="#ppt_x"/>
                                          </p:val>
                                        </p:tav>
                                        <p:tav tm="100000">
                                          <p:val>
                                            <p:strVal val="#ppt_x"/>
                                          </p:val>
                                        </p:tav>
                                      </p:tavLst>
                                    </p:anim>
                                    <p:anim calcmode="lin" valueType="num">
                                      <p:cBhvr additive="base">
                                        <p:cTn id="32"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4"/>
                                        </p:tgtEl>
                                        <p:attrNameLst>
                                          <p:attrName>style.visibility</p:attrName>
                                        </p:attrNameLst>
                                      </p:cBhvr>
                                      <p:to>
                                        <p:strVal val="visible"/>
                                      </p:to>
                                    </p:set>
                                    <p:anim calcmode="lin" valueType="num">
                                      <p:cBhvr additive="base">
                                        <p:cTn id="43" dur="500" fill="hold"/>
                                        <p:tgtEl>
                                          <p:spTgt spid="5124"/>
                                        </p:tgtEl>
                                        <p:attrNameLst>
                                          <p:attrName>ppt_x</p:attrName>
                                        </p:attrNameLst>
                                      </p:cBhvr>
                                      <p:tavLst>
                                        <p:tav tm="0">
                                          <p:val>
                                            <p:strVal val="#ppt_x"/>
                                          </p:val>
                                        </p:tav>
                                        <p:tav tm="100000">
                                          <p:val>
                                            <p:strVal val="#ppt_x"/>
                                          </p:val>
                                        </p:tav>
                                      </p:tavLst>
                                    </p:anim>
                                    <p:anim calcmode="lin" valueType="num">
                                      <p:cBhvr additive="base">
                                        <p:cTn id="4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1949</TotalTime>
  <Words>962</Words>
  <Application>Microsoft Office PowerPoint</Application>
  <PresentationFormat>On-screen Show (4:3)</PresentationFormat>
  <Paragraphs>78</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Adjacency</vt:lpstr>
      <vt:lpstr>Newbery Medal Winners</vt:lpstr>
      <vt:lpstr>What is it?</vt:lpstr>
      <vt:lpstr>2016 Winner</vt:lpstr>
      <vt:lpstr>Newbery Award Winners</vt:lpstr>
      <vt:lpstr>Newbery Award Winners</vt:lpstr>
      <vt:lpstr>Newbery Award Winners</vt:lpstr>
      <vt:lpstr>Newbery Award Winners</vt:lpstr>
      <vt:lpstr>Newbery Award Winners</vt:lpstr>
      <vt:lpstr>Newbery Award Winners</vt:lpstr>
    </vt:vector>
  </TitlesOfParts>
  <Company>El Paso Gridley CUSD #11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AutoBVT</cp:lastModifiedBy>
  <cp:revision>33</cp:revision>
  <cp:lastPrinted>2017-04-11T20:04:12Z</cp:lastPrinted>
  <dcterms:created xsi:type="dcterms:W3CDTF">2017-03-13T16:12:27Z</dcterms:created>
  <dcterms:modified xsi:type="dcterms:W3CDTF">2017-04-19T01:04:14Z</dcterms:modified>
</cp:coreProperties>
</file>