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1" r:id="rId17"/>
    <p:sldId id="272" r:id="rId18"/>
    <p:sldId id="273" r:id="rId19"/>
    <p:sldId id="27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203086A-5A6C-40C8-A9E9-B485918294EB}" type="datetimeFigureOut">
              <a:rPr lang="en-US" smtClean="0"/>
              <a:t>4/3/2017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8113C0-B2D4-4845-B7F8-AE64C399089F}" type="slidenum">
              <a:rPr lang="en-US" smtClean="0"/>
              <a:t>‹#›</a:t>
            </a:fld>
            <a:endParaRPr lang="en-US"/>
          </a:p>
        </p:txBody>
      </p:sp>
    </p:spTree>
    <p:extLst>
      <p:ext uri="{BB962C8B-B14F-4D97-AF65-F5344CB8AC3E}">
        <p14:creationId xmlns:p14="http://schemas.microsoft.com/office/powerpoint/2010/main" val="380849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52C09A2-F106-4469-88AB-F8A11CB80AAF}" type="datetimeFigureOut">
              <a:rPr lang="en-US" smtClean="0"/>
              <a:t>4/3/2017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6BD38D4-4167-49AE-AB44-3D737898BFD9}" type="slidenum">
              <a:rPr lang="en-US" smtClean="0"/>
              <a:t>‹#›</a:t>
            </a:fld>
            <a:endParaRPr lang="en-US"/>
          </a:p>
        </p:txBody>
      </p:sp>
    </p:spTree>
    <p:extLst>
      <p:ext uri="{BB962C8B-B14F-4D97-AF65-F5344CB8AC3E}">
        <p14:creationId xmlns:p14="http://schemas.microsoft.com/office/powerpoint/2010/main" val="64135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D38D4-4167-49AE-AB44-3D737898BFD9}" type="slidenum">
              <a:rPr lang="en-US" smtClean="0"/>
              <a:t>7</a:t>
            </a:fld>
            <a:endParaRPr lang="en-US"/>
          </a:p>
        </p:txBody>
      </p:sp>
    </p:spTree>
    <p:extLst>
      <p:ext uri="{BB962C8B-B14F-4D97-AF65-F5344CB8AC3E}">
        <p14:creationId xmlns:p14="http://schemas.microsoft.com/office/powerpoint/2010/main" val="41164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8DD0D-D53D-4E86-8556-B3D1C9C4143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159854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8DD0D-D53D-4E86-8556-B3D1C9C4143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322800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8DD0D-D53D-4E86-8556-B3D1C9C4143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381194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8DD0D-D53D-4E86-8556-B3D1C9C4143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125587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8DD0D-D53D-4E86-8556-B3D1C9C4143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182429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8DD0D-D53D-4E86-8556-B3D1C9C4143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419744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8DD0D-D53D-4E86-8556-B3D1C9C4143D}"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114026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8DD0D-D53D-4E86-8556-B3D1C9C4143D}"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191334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8DD0D-D53D-4E86-8556-B3D1C9C4143D}"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70017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8DD0D-D53D-4E86-8556-B3D1C9C4143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367525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8DD0D-D53D-4E86-8556-B3D1C9C4143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4509-81C7-42AA-BA66-C28DE62C7924}" type="slidenum">
              <a:rPr lang="en-US" smtClean="0"/>
              <a:t>‹#›</a:t>
            </a:fld>
            <a:endParaRPr lang="en-US"/>
          </a:p>
        </p:txBody>
      </p:sp>
    </p:spTree>
    <p:extLst>
      <p:ext uri="{BB962C8B-B14F-4D97-AF65-F5344CB8AC3E}">
        <p14:creationId xmlns:p14="http://schemas.microsoft.com/office/powerpoint/2010/main" val="139525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8DD0D-D53D-4E86-8556-B3D1C9C4143D}" type="datetimeFigureOut">
              <a:rPr lang="en-US" smtClean="0"/>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4509-81C7-42AA-BA66-C28DE62C7924}" type="slidenum">
              <a:rPr lang="en-US" smtClean="0"/>
              <a:t>‹#›</a:t>
            </a:fld>
            <a:endParaRPr lang="en-US"/>
          </a:p>
        </p:txBody>
      </p:sp>
    </p:spTree>
    <p:extLst>
      <p:ext uri="{BB962C8B-B14F-4D97-AF65-F5344CB8AC3E}">
        <p14:creationId xmlns:p14="http://schemas.microsoft.com/office/powerpoint/2010/main" val="39235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Compose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Composer"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en.wikipedia.org/wiki/Andrew_Lloyd_Webber" TargetMode="External"/><Relationship Id="rId5" Type="http://schemas.openxmlformats.org/officeDocument/2006/relationships/hyperlink" Target="http://en.wikipedia.org/wiki/Musical_theatre" TargetMode="External"/><Relationship Id="rId4" Type="http://schemas.openxmlformats.org/officeDocument/2006/relationships/hyperlink" Target="http://en.wikipedia.org/wiki/Impresario"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rank_Sinatra"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Russian_people" TargetMode="External"/><Relationship Id="rId7" Type="http://schemas.openxmlformats.org/officeDocument/2006/relationships/hyperlink" Target="http://en.wikipedia.org/wiki/Lyricist"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en.wikipedia.org/wiki/Composer" TargetMode="External"/><Relationship Id="rId5" Type="http://schemas.openxmlformats.org/officeDocument/2006/relationships/hyperlink" Target="http://en.wikipedia.org/wiki/American_people" TargetMode="External"/><Relationship Id="rId4" Type="http://schemas.openxmlformats.org/officeDocument/2006/relationships/hyperlink" Target="http://en.wikipedia.org/wiki/Jewish_peopl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United_States_people"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en.wikipedia.org/wiki/Big_band" TargetMode="External"/><Relationship Id="rId4" Type="http://schemas.openxmlformats.org/officeDocument/2006/relationships/hyperlink" Target="http://en.wikipedia.org/wiki/Bandlead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Jazz" TargetMode="External"/><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en.wikipedia.org/wiki/Saxophonist" TargetMode="External"/><Relationship Id="rId5" Type="http://schemas.openxmlformats.org/officeDocument/2006/relationships/hyperlink" Target="http://en.wikipedia.org/wiki/John_Coltrane" TargetMode="External"/><Relationship Id="rId4" Type="http://schemas.openxmlformats.org/officeDocument/2006/relationships/hyperlink" Target="http://en.wikipedia.org/wiki/Bandlead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Musical_composition"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en.wikipedia.org/wiki/Libretti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en.wikipedia.org/wiki/Pianist" TargetMode="External"/><Relationship Id="rId4" Type="http://schemas.openxmlformats.org/officeDocument/2006/relationships/hyperlink" Target="http://en.wikipedia.org/wiki/Compos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Lecture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Romanticism"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en.wikipedia.org/wiki/American_march_mus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t>Aaron Copeland</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wh.schoolworkhelper.netdna-cdn.com/wp-content/uploads/2011/05/Aaron-Copland.jpg?c71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4286250"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4798" y="914399"/>
            <a:ext cx="4572000" cy="3077766"/>
          </a:xfrm>
          <a:prstGeom prst="rect">
            <a:avLst/>
          </a:prstGeom>
        </p:spPr>
        <p:txBody>
          <a:bodyPr>
            <a:spAutoFit/>
          </a:bodyPr>
          <a:lstStyle/>
          <a:p>
            <a:r>
              <a:rPr lang="en-US" dirty="0" smtClean="0"/>
              <a:t>(November </a:t>
            </a:r>
            <a:r>
              <a:rPr lang="en-US" dirty="0"/>
              <a:t>14, 1900 – December 2, 1990) was an American </a:t>
            </a:r>
            <a:r>
              <a:rPr lang="en-US" dirty="0">
                <a:hlinkClick r:id="rId3" tooltip="Composer"/>
              </a:rPr>
              <a:t>composer</a:t>
            </a:r>
            <a:r>
              <a:rPr lang="en-US" dirty="0" smtClean="0"/>
              <a:t>,</a:t>
            </a:r>
          </a:p>
          <a:p>
            <a:endParaRPr lang="en-US" dirty="0"/>
          </a:p>
          <a:p>
            <a:r>
              <a:rPr lang="en-US" sz="2800" dirty="0" smtClean="0"/>
              <a:t>-- “Appalachian Spring”</a:t>
            </a:r>
          </a:p>
          <a:p>
            <a:r>
              <a:rPr lang="en-US" sz="2800" dirty="0" smtClean="0"/>
              <a:t>-- “Fanfare for the Common Man”</a:t>
            </a:r>
          </a:p>
          <a:p>
            <a:r>
              <a:rPr lang="en-US" sz="2800" dirty="0" smtClean="0"/>
              <a:t>-- “Shenandoah</a:t>
            </a:r>
          </a:p>
          <a:p>
            <a:r>
              <a:rPr lang="en-US" sz="2800" dirty="0" smtClean="0"/>
              <a:t>-- “Billy the Kid” </a:t>
            </a:r>
            <a:endParaRPr lang="en-US" sz="2800" dirty="0"/>
          </a:p>
        </p:txBody>
      </p:sp>
    </p:spTree>
    <p:extLst>
      <p:ext uri="{BB962C8B-B14F-4D97-AF65-F5344CB8AC3E}">
        <p14:creationId xmlns:p14="http://schemas.microsoft.com/office/powerpoint/2010/main" val="1135654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Lloyd Weber</a:t>
            </a:r>
            <a:endParaRPr lang="en-US" dirty="0"/>
          </a:p>
        </p:txBody>
      </p:sp>
      <p:sp>
        <p:nvSpPr>
          <p:cNvPr id="3" name="Content Placeholder 2"/>
          <p:cNvSpPr>
            <a:spLocks noGrp="1"/>
          </p:cNvSpPr>
          <p:nvPr>
            <p:ph idx="1"/>
          </p:nvPr>
        </p:nvSpPr>
        <p:spPr>
          <a:xfrm>
            <a:off x="477981" y="2168516"/>
            <a:ext cx="8229600" cy="4525963"/>
          </a:xfrm>
        </p:spPr>
        <p:txBody>
          <a:bodyPr/>
          <a:lstStyle/>
          <a:p>
            <a:r>
              <a:rPr lang="en-US" i="1" dirty="0" smtClean="0"/>
              <a:t>Cats</a:t>
            </a:r>
          </a:p>
          <a:p>
            <a:r>
              <a:rPr lang="en-US" i="1" dirty="0" smtClean="0"/>
              <a:t>Phantom of the Opera</a:t>
            </a:r>
          </a:p>
          <a:p>
            <a:r>
              <a:rPr lang="en-US" i="1" dirty="0" smtClean="0"/>
              <a:t>Jesus Christ Superstar</a:t>
            </a:r>
          </a:p>
          <a:p>
            <a:r>
              <a:rPr lang="en-US" i="1" dirty="0" smtClean="0"/>
              <a:t>Joseph and the Amazing</a:t>
            </a:r>
          </a:p>
          <a:p>
            <a:pPr marL="0" indent="0">
              <a:buNone/>
            </a:pPr>
            <a:r>
              <a:rPr lang="en-US" i="1" dirty="0" smtClean="0"/>
              <a:t>Technicolor Dream Coat</a:t>
            </a:r>
            <a:endParaRPr lang="en-US" i="1" dirty="0"/>
          </a:p>
          <a:p>
            <a:r>
              <a:rPr lang="en-US" i="1" dirty="0" err="1" smtClean="0"/>
              <a:t>Evita</a:t>
            </a:r>
            <a:endParaRPr lang="en-US" i="1" dirty="0" smtClean="0"/>
          </a:p>
        </p:txBody>
      </p:sp>
      <p:pic>
        <p:nvPicPr>
          <p:cNvPr id="7170" name="Picture 2" descr="http://static.andrewlloydwebber.com/wp-content/uploads/2013/06/ALW-photographer-Michael-Clement.jpg"/>
          <p:cNvPicPr>
            <a:picLocks noChangeAspect="1" noChangeArrowheads="1"/>
          </p:cNvPicPr>
          <p:nvPr/>
        </p:nvPicPr>
        <p:blipFill rotWithShape="1">
          <a:blip r:embed="rId2">
            <a:extLst>
              <a:ext uri="{28A0092B-C50C-407E-A947-70E740481C1C}">
                <a14:useLocalDpi xmlns:a14="http://schemas.microsoft.com/office/drawing/2010/main" val="0"/>
              </a:ext>
            </a:extLst>
          </a:blip>
          <a:srcRect l="28254" r="21936"/>
          <a:stretch/>
        </p:blipFill>
        <p:spPr bwMode="auto">
          <a:xfrm>
            <a:off x="5257800" y="4343400"/>
            <a:ext cx="3297381"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06781" y="1143000"/>
            <a:ext cx="4572000" cy="923330"/>
          </a:xfrm>
          <a:prstGeom prst="rect">
            <a:avLst/>
          </a:prstGeom>
        </p:spPr>
        <p:txBody>
          <a:bodyPr>
            <a:spAutoFit/>
          </a:bodyPr>
          <a:lstStyle/>
          <a:p>
            <a:r>
              <a:rPr lang="en-US" dirty="0"/>
              <a:t>(born 22 March 1948) is an English </a:t>
            </a:r>
            <a:r>
              <a:rPr lang="en-US" dirty="0">
                <a:hlinkClick r:id="rId3" tooltip="Composer"/>
              </a:rPr>
              <a:t>composer</a:t>
            </a:r>
            <a:r>
              <a:rPr lang="en-US" dirty="0"/>
              <a:t> </a:t>
            </a:r>
            <a:r>
              <a:rPr lang="en-US" dirty="0" err="1"/>
              <a:t>and</a:t>
            </a:r>
            <a:r>
              <a:rPr lang="en-US" dirty="0" err="1">
                <a:hlinkClick r:id="rId4" tooltip="Impresario"/>
              </a:rPr>
              <a:t>impresario</a:t>
            </a:r>
            <a:r>
              <a:rPr lang="en-US" dirty="0"/>
              <a:t> of </a:t>
            </a:r>
            <a:r>
              <a:rPr lang="en-US" dirty="0">
                <a:hlinkClick r:id="rId5" tooltip="Musical theatre"/>
              </a:rPr>
              <a:t>musical theatre</a:t>
            </a:r>
            <a:r>
              <a:rPr lang="en-US" dirty="0"/>
              <a:t>.</a:t>
            </a:r>
            <a:r>
              <a:rPr lang="en-US" baseline="30000" dirty="0">
                <a:hlinkClick r:id="rId6"/>
              </a:rPr>
              <a:t>[3]</a:t>
            </a:r>
            <a:endParaRPr lang="en-US" dirty="0"/>
          </a:p>
        </p:txBody>
      </p:sp>
    </p:spTree>
    <p:extLst>
      <p:ext uri="{BB962C8B-B14F-4D97-AF65-F5344CB8AC3E}">
        <p14:creationId xmlns:p14="http://schemas.microsoft.com/office/powerpoint/2010/main" val="346676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18" y="163838"/>
            <a:ext cx="8229600" cy="1143000"/>
          </a:xfrm>
        </p:spPr>
        <p:txBody>
          <a:bodyPr/>
          <a:lstStyle/>
          <a:p>
            <a:r>
              <a:rPr lang="en-US" dirty="0" smtClean="0"/>
              <a:t>Cole Porter</a:t>
            </a:r>
            <a:endParaRPr lang="en-US" dirty="0"/>
          </a:p>
        </p:txBody>
      </p:sp>
      <p:sp>
        <p:nvSpPr>
          <p:cNvPr id="3" name="Content Placeholder 2"/>
          <p:cNvSpPr>
            <a:spLocks noGrp="1"/>
          </p:cNvSpPr>
          <p:nvPr>
            <p:ph idx="1"/>
          </p:nvPr>
        </p:nvSpPr>
        <p:spPr>
          <a:xfrm>
            <a:off x="502227" y="1699418"/>
            <a:ext cx="8229600" cy="4525963"/>
          </a:xfrm>
        </p:spPr>
        <p:txBody>
          <a:bodyPr/>
          <a:lstStyle/>
          <a:p>
            <a:r>
              <a:rPr lang="en-US" dirty="0" smtClean="0"/>
              <a:t>“I Get a Kick out of You”</a:t>
            </a:r>
          </a:p>
          <a:p>
            <a:r>
              <a:rPr lang="en-US" dirty="0" smtClean="0"/>
              <a:t>“Anything Goes”</a:t>
            </a:r>
          </a:p>
          <a:p>
            <a:r>
              <a:rPr lang="en-US" dirty="0" smtClean="0"/>
              <a:t>“De-lovely”</a:t>
            </a:r>
          </a:p>
          <a:p>
            <a:r>
              <a:rPr lang="en-US" dirty="0" smtClean="0"/>
              <a:t>“Under My Skin”</a:t>
            </a:r>
          </a:p>
          <a:p>
            <a:r>
              <a:rPr lang="en-US" i="1" dirty="0" smtClean="0"/>
              <a:t>Kiss Me Kate</a:t>
            </a:r>
            <a:endParaRPr lang="en-US" i="1" dirty="0"/>
          </a:p>
        </p:txBody>
      </p:sp>
      <p:pic>
        <p:nvPicPr>
          <p:cNvPr id="6146" name="Picture 2" descr="http://www.biografiasyvidas.com/biografia/p/fotos/porter_c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3238500" cy="2638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33650" y="990600"/>
            <a:ext cx="4572000" cy="646331"/>
          </a:xfrm>
          <a:prstGeom prst="rect">
            <a:avLst/>
          </a:prstGeom>
        </p:spPr>
        <p:txBody>
          <a:bodyPr>
            <a:spAutoFit/>
          </a:bodyPr>
          <a:lstStyle/>
          <a:p>
            <a:r>
              <a:rPr lang="en-US" dirty="0"/>
              <a:t>(June 9, 1891 – October 15, 1964) was an American composer and songwriter.</a:t>
            </a:r>
          </a:p>
        </p:txBody>
      </p:sp>
    </p:spTree>
    <p:extLst>
      <p:ext uri="{BB962C8B-B14F-4D97-AF65-F5344CB8AC3E}">
        <p14:creationId xmlns:p14="http://schemas.microsoft.com/office/powerpoint/2010/main" val="171110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 Sinatra</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Known as “Old Blue Eyes” and “Chairman of the Board”</a:t>
            </a:r>
          </a:p>
          <a:p>
            <a:r>
              <a:rPr lang="en-US" dirty="0" smtClean="0"/>
              <a:t>Famous songs include</a:t>
            </a:r>
          </a:p>
          <a:p>
            <a:pPr lvl="1"/>
            <a:r>
              <a:rPr lang="en-US" dirty="0" smtClean="0"/>
              <a:t>“I’ve Got You Under My Skin”</a:t>
            </a:r>
          </a:p>
          <a:p>
            <a:pPr lvl="1"/>
            <a:r>
              <a:rPr lang="en-US" dirty="0" smtClean="0"/>
              <a:t>“Come Fly with Me”</a:t>
            </a:r>
          </a:p>
          <a:p>
            <a:pPr lvl="1"/>
            <a:r>
              <a:rPr lang="en-US" dirty="0" smtClean="0"/>
              <a:t>“New York, New York”</a:t>
            </a:r>
            <a:endParaRPr lang="en-US" dirty="0"/>
          </a:p>
        </p:txBody>
      </p:sp>
      <p:pic>
        <p:nvPicPr>
          <p:cNvPr id="5122" name="Picture 2" descr="http://www.allaboutjazz.com/media/large/0/e/2/7e97aa1dd1bc6b6e5497530f4e1a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978" y="4419600"/>
            <a:ext cx="3161622" cy="24338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400" y="1295399"/>
            <a:ext cx="4572000" cy="646331"/>
          </a:xfrm>
          <a:prstGeom prst="rect">
            <a:avLst/>
          </a:prstGeom>
        </p:spPr>
        <p:txBody>
          <a:bodyPr>
            <a:spAutoFit/>
          </a:bodyPr>
          <a:lstStyle/>
          <a:p>
            <a:r>
              <a:rPr lang="en-US" dirty="0"/>
              <a:t>December 12, 1915 – May 14, 1998</a:t>
            </a:r>
            <a:r>
              <a:rPr lang="en-US" baseline="30000" dirty="0">
                <a:hlinkClick r:id="rId3"/>
              </a:rPr>
              <a:t>[3]</a:t>
            </a:r>
            <a:r>
              <a:rPr lang="en-US" dirty="0"/>
              <a:t>) was an American singer, actor, director, and producer.</a:t>
            </a:r>
          </a:p>
        </p:txBody>
      </p:sp>
    </p:spTree>
    <p:extLst>
      <p:ext uri="{BB962C8B-B14F-4D97-AF65-F5344CB8AC3E}">
        <p14:creationId xmlns:p14="http://schemas.microsoft.com/office/powerpoint/2010/main" val="1692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Synopses of Musicals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My Fair Lady</a:t>
            </a:r>
          </a:p>
          <a:p>
            <a:r>
              <a:rPr lang="en-US" dirty="0" smtClean="0"/>
              <a:t>The King and I</a:t>
            </a:r>
          </a:p>
          <a:p>
            <a:r>
              <a:rPr lang="en-US" dirty="0" smtClean="0"/>
              <a:t>Cats</a:t>
            </a:r>
          </a:p>
          <a:p>
            <a:r>
              <a:rPr lang="en-US" dirty="0" smtClean="0"/>
              <a:t>Oklahoma</a:t>
            </a:r>
          </a:p>
          <a:p>
            <a:r>
              <a:rPr lang="en-US" dirty="0" smtClean="0"/>
              <a:t>Phantom of the Opera</a:t>
            </a:r>
          </a:p>
          <a:p>
            <a:r>
              <a:rPr lang="en-US" dirty="0" smtClean="0"/>
              <a:t>Joseph and the Amazing Technicolor Dream Coat</a:t>
            </a:r>
          </a:p>
          <a:p>
            <a:r>
              <a:rPr lang="en-US" dirty="0" smtClean="0"/>
              <a:t>West Side Story</a:t>
            </a:r>
          </a:p>
          <a:p>
            <a:r>
              <a:rPr lang="en-US" dirty="0" smtClean="0"/>
              <a:t>Hello Dolly</a:t>
            </a:r>
          </a:p>
          <a:p>
            <a:r>
              <a:rPr lang="en-US" dirty="0" smtClean="0"/>
              <a:t>Carousel </a:t>
            </a:r>
          </a:p>
          <a:p>
            <a:r>
              <a:rPr lang="en-US" dirty="0" smtClean="0"/>
              <a:t>Les </a:t>
            </a:r>
            <a:r>
              <a:rPr lang="en-US" dirty="0" err="1" smtClean="0"/>
              <a:t>Miserables</a:t>
            </a:r>
            <a:r>
              <a:rPr lang="en-US" dirty="0" smtClean="0"/>
              <a:t> </a:t>
            </a:r>
          </a:p>
          <a:p>
            <a:r>
              <a:rPr lang="en-US" dirty="0" smtClean="0"/>
              <a:t>Fiddler on the Roof</a:t>
            </a:r>
          </a:p>
          <a:p>
            <a:r>
              <a:rPr lang="en-US" dirty="0" smtClean="0"/>
              <a:t>The Sound of Music</a:t>
            </a:r>
          </a:p>
          <a:p>
            <a:endParaRPr lang="en-US" dirty="0" smtClean="0"/>
          </a:p>
          <a:p>
            <a:endParaRPr lang="en-US" dirty="0"/>
          </a:p>
        </p:txBody>
      </p:sp>
    </p:spTree>
    <p:extLst>
      <p:ext uri="{BB962C8B-B14F-4D97-AF65-F5344CB8AC3E}">
        <p14:creationId xmlns:p14="http://schemas.microsoft.com/office/powerpoint/2010/main" val="372752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West Side Story</a:t>
            </a:r>
            <a:br>
              <a:rPr lang="en-US" dirty="0" smtClean="0"/>
            </a:br>
            <a:r>
              <a:rPr lang="en-US" dirty="0" smtClean="0"/>
              <a:t>music by Leonard Bernstein</a:t>
            </a:r>
            <a:endParaRPr lang="en-US" dirty="0"/>
          </a:p>
        </p:txBody>
      </p:sp>
      <p:sp>
        <p:nvSpPr>
          <p:cNvPr id="3" name="Content Placeholder 2"/>
          <p:cNvSpPr>
            <a:spLocks noGrp="1"/>
          </p:cNvSpPr>
          <p:nvPr>
            <p:ph idx="1"/>
          </p:nvPr>
        </p:nvSpPr>
        <p:spPr>
          <a:xfrm>
            <a:off x="228600" y="1524000"/>
            <a:ext cx="6096000" cy="5181599"/>
          </a:xfrm>
        </p:spPr>
        <p:txBody>
          <a:bodyPr>
            <a:normAutofit fontScale="62500" lnSpcReduction="20000"/>
          </a:bodyPr>
          <a:lstStyle/>
          <a:p>
            <a:r>
              <a:rPr lang="en-US" dirty="0"/>
              <a:t>West Side Story is the award-winning adaptation of the classic romantic tragedy, "Romeo and Juliet". The feuding families become two warring New York City gangs- the white Jets led by Riff and the Puerto Rican Sharks, led by Bernardo. Their hatred escalates to a point where neither can coexist with any form of understanding. But when Riff's best friend (and former Jet) Tony and Bernardo's younger sister Maria meet at a dance, no one can do anything to stop their love. Maria and Tony begin meeting in secret, planning to run away. Then the Sharks and Jets plan a rumble under the highway - whoever wins gains control of the streets. Maria sends Tony to stop it, hoping it can end the violence. It goes terribly wrong, and before the lovers know what's happened, tragedy strikes and doesn't stop until the climactic and heartbreaking ending.</a:t>
            </a:r>
          </a:p>
        </p:txBody>
      </p:sp>
    </p:spTree>
    <p:extLst>
      <p:ext uri="{BB962C8B-B14F-4D97-AF65-F5344CB8AC3E}">
        <p14:creationId xmlns:p14="http://schemas.microsoft.com/office/powerpoint/2010/main" val="162039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61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3369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508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455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765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Scott Joplin</a:t>
            </a:r>
            <a:endParaRPr lang="en-US" dirty="0"/>
          </a:p>
        </p:txBody>
      </p:sp>
      <p:sp>
        <p:nvSpPr>
          <p:cNvPr id="3" name="Content Placeholder 2"/>
          <p:cNvSpPr>
            <a:spLocks noGrp="1"/>
          </p:cNvSpPr>
          <p:nvPr>
            <p:ph idx="1"/>
          </p:nvPr>
        </p:nvSpPr>
        <p:spPr/>
        <p:txBody>
          <a:bodyPr/>
          <a:lstStyle/>
          <a:p>
            <a:r>
              <a:rPr lang="en-US" dirty="0" smtClean="0"/>
              <a:t>Noted for popularizing “Rag Time”</a:t>
            </a:r>
          </a:p>
          <a:p>
            <a:r>
              <a:rPr lang="en-US" dirty="0" smtClean="0"/>
              <a:t>“The Entertainer”</a:t>
            </a:r>
          </a:p>
          <a:p>
            <a:r>
              <a:rPr lang="en-US" dirty="0" smtClean="0"/>
              <a:t>“The Maple Leaf Rag”</a:t>
            </a:r>
          </a:p>
        </p:txBody>
      </p:sp>
      <p:pic>
        <p:nvPicPr>
          <p:cNvPr id="2050" name="Picture 2" descr="http://enrichmentstudies.com/wp-content/uploads/2012/04/scottj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51564"/>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77160" y="1219200"/>
            <a:ext cx="3608680" cy="369332"/>
          </a:xfrm>
          <a:prstGeom prst="rect">
            <a:avLst/>
          </a:prstGeom>
          <a:noFill/>
        </p:spPr>
        <p:txBody>
          <a:bodyPr wrap="none" rtlCol="0">
            <a:spAutoFit/>
          </a:bodyPr>
          <a:lstStyle/>
          <a:p>
            <a:r>
              <a:rPr lang="en-US" dirty="0" smtClean="0"/>
              <a:t>1867-1917, African-American pianist</a:t>
            </a:r>
            <a:endParaRPr lang="en-US" dirty="0"/>
          </a:p>
        </p:txBody>
      </p:sp>
    </p:spTree>
    <p:extLst>
      <p:ext uri="{BB962C8B-B14F-4D97-AF65-F5344CB8AC3E}">
        <p14:creationId xmlns:p14="http://schemas.microsoft.com/office/powerpoint/2010/main" val="388574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Irving Berlin</a:t>
            </a:r>
            <a:endParaRPr lang="en-US" dirty="0"/>
          </a:p>
        </p:txBody>
      </p:sp>
      <p:sp>
        <p:nvSpPr>
          <p:cNvPr id="3" name="Content Placeholder 2"/>
          <p:cNvSpPr>
            <a:spLocks noGrp="1"/>
          </p:cNvSpPr>
          <p:nvPr>
            <p:ph idx="1"/>
          </p:nvPr>
        </p:nvSpPr>
        <p:spPr>
          <a:xfrm>
            <a:off x="533400" y="2690336"/>
            <a:ext cx="8229600" cy="4525963"/>
          </a:xfrm>
        </p:spPr>
        <p:txBody>
          <a:bodyPr/>
          <a:lstStyle/>
          <a:p>
            <a:r>
              <a:rPr lang="en-US" dirty="0" smtClean="0"/>
              <a:t>“White Christmas”</a:t>
            </a:r>
          </a:p>
          <a:p>
            <a:r>
              <a:rPr lang="en-US" dirty="0" smtClean="0"/>
              <a:t>“Putting on the Ritz”</a:t>
            </a:r>
          </a:p>
          <a:p>
            <a:r>
              <a:rPr lang="en-US" dirty="0" smtClean="0"/>
              <a:t>“God Bless America”</a:t>
            </a:r>
          </a:p>
          <a:p>
            <a:r>
              <a:rPr lang="en-US" dirty="0" smtClean="0"/>
              <a:t>“Blue Skies”</a:t>
            </a:r>
            <a:endParaRPr lang="en-US" dirty="0"/>
          </a:p>
        </p:txBody>
      </p:sp>
      <p:pic>
        <p:nvPicPr>
          <p:cNvPr id="3074" name="Picture 2" descr="http://upload.wikimedia.org/wikipedia/commons/6/65/Irving_Berlin_at_Pia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226545"/>
            <a:ext cx="2895600" cy="36453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1213008"/>
            <a:ext cx="4572000" cy="1477328"/>
          </a:xfrm>
          <a:prstGeom prst="rect">
            <a:avLst/>
          </a:prstGeom>
        </p:spPr>
        <p:txBody>
          <a:bodyPr>
            <a:spAutoFit/>
          </a:bodyPr>
          <a:lstStyle/>
          <a:p>
            <a:r>
              <a:rPr lang="en-US" dirty="0"/>
              <a:t>May 11, 1888 – September 22, 1989) was a </a:t>
            </a:r>
            <a:r>
              <a:rPr lang="en-US" dirty="0">
                <a:hlinkClick r:id="rId3" tooltip="Russian people"/>
              </a:rPr>
              <a:t>Russian</a:t>
            </a:r>
            <a:r>
              <a:rPr lang="en-US" dirty="0"/>
              <a:t>-born </a:t>
            </a:r>
            <a:r>
              <a:rPr lang="en-US" dirty="0">
                <a:hlinkClick r:id="rId4" tooltip="Jewish people"/>
              </a:rPr>
              <a:t>Jewish</a:t>
            </a:r>
            <a:r>
              <a:rPr lang="en-US" dirty="0"/>
              <a:t>-</a:t>
            </a:r>
            <a:r>
              <a:rPr lang="en-US" dirty="0" err="1">
                <a:hlinkClick r:id="rId5" tooltip="American people"/>
              </a:rPr>
              <a:t>American</a:t>
            </a:r>
            <a:r>
              <a:rPr lang="en-US" dirty="0" err="1">
                <a:hlinkClick r:id="rId6" tooltip="Composer"/>
              </a:rPr>
              <a:t>composer</a:t>
            </a:r>
            <a:r>
              <a:rPr lang="en-US" dirty="0"/>
              <a:t> and </a:t>
            </a:r>
            <a:r>
              <a:rPr lang="en-US" dirty="0">
                <a:hlinkClick r:id="rId7" tooltip="Lyricist"/>
              </a:rPr>
              <a:t>lyricist</a:t>
            </a:r>
            <a:r>
              <a:rPr lang="en-US" dirty="0"/>
              <a:t>. Widely considered one of the greatest songwriters in American history, </a:t>
            </a:r>
          </a:p>
        </p:txBody>
      </p:sp>
    </p:spTree>
    <p:extLst>
      <p:ext uri="{BB962C8B-B14F-4D97-AF65-F5344CB8AC3E}">
        <p14:creationId xmlns:p14="http://schemas.microsoft.com/office/powerpoint/2010/main" val="1713864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Ellington</a:t>
            </a:r>
            <a:endParaRPr lang="en-US" dirty="0"/>
          </a:p>
        </p:txBody>
      </p:sp>
      <p:sp>
        <p:nvSpPr>
          <p:cNvPr id="3" name="Content Placeholder 2"/>
          <p:cNvSpPr>
            <a:spLocks noGrp="1"/>
          </p:cNvSpPr>
          <p:nvPr>
            <p:ph idx="1"/>
          </p:nvPr>
        </p:nvSpPr>
        <p:spPr>
          <a:xfrm>
            <a:off x="457200" y="2218730"/>
            <a:ext cx="8229600" cy="4525963"/>
          </a:xfrm>
        </p:spPr>
        <p:txBody>
          <a:bodyPr/>
          <a:lstStyle/>
          <a:p>
            <a:r>
              <a:rPr lang="en-US" dirty="0" smtClean="0"/>
              <a:t>“It Don’t Mean a Thing (If It </a:t>
            </a:r>
            <a:r>
              <a:rPr lang="en-US" dirty="0" err="1" smtClean="0"/>
              <a:t>Ain’t</a:t>
            </a:r>
            <a:r>
              <a:rPr lang="en-US" dirty="0" smtClean="0"/>
              <a:t> Got That</a:t>
            </a:r>
          </a:p>
          <a:p>
            <a:pPr marL="0" indent="0">
              <a:buNone/>
            </a:pPr>
            <a:r>
              <a:rPr lang="en-US" dirty="0" smtClean="0"/>
              <a:t>Swing)”</a:t>
            </a:r>
          </a:p>
          <a:p>
            <a:r>
              <a:rPr lang="en-US" dirty="0" smtClean="0"/>
              <a:t>“Satin Doll”</a:t>
            </a:r>
          </a:p>
          <a:p>
            <a:r>
              <a:rPr lang="en-US" dirty="0" smtClean="0"/>
              <a:t>“Take the A Train”</a:t>
            </a:r>
          </a:p>
          <a:p>
            <a:r>
              <a:rPr lang="en-US" dirty="0" smtClean="0"/>
              <a:t>“In a Sentimental Mood” </a:t>
            </a:r>
          </a:p>
        </p:txBody>
      </p:sp>
      <p:pic>
        <p:nvPicPr>
          <p:cNvPr id="4098" name="Picture 2" descr="http://www.allaboutjazz.com/media/large/a/4/0/65ec271297e71ee8e333736565a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419600"/>
            <a:ext cx="3276600" cy="226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1295400"/>
            <a:ext cx="4572000" cy="923330"/>
          </a:xfrm>
          <a:prstGeom prst="rect">
            <a:avLst/>
          </a:prstGeom>
        </p:spPr>
        <p:txBody>
          <a:bodyPr>
            <a:spAutoFit/>
          </a:bodyPr>
          <a:lstStyle/>
          <a:p>
            <a:r>
              <a:rPr lang="en-US" dirty="0"/>
              <a:t>(April 29, 1899 – May 24, 1974) was an </a:t>
            </a:r>
            <a:r>
              <a:rPr lang="en-US" dirty="0">
                <a:hlinkClick r:id="rId3" tooltip="United States people"/>
              </a:rPr>
              <a:t>American</a:t>
            </a:r>
            <a:r>
              <a:rPr lang="en-US" dirty="0"/>
              <a:t> composer, pianist </a:t>
            </a:r>
            <a:r>
              <a:rPr lang="en-US" dirty="0" smtClean="0"/>
              <a:t>and </a:t>
            </a:r>
            <a:r>
              <a:rPr lang="en-US" dirty="0" smtClean="0">
                <a:hlinkClick r:id="rId4" tooltip="Bandleader"/>
              </a:rPr>
              <a:t>bandleader</a:t>
            </a:r>
            <a:r>
              <a:rPr lang="en-US" dirty="0"/>
              <a:t> of </a:t>
            </a:r>
            <a:r>
              <a:rPr lang="en-US" dirty="0">
                <a:hlinkClick r:id="rId5" tooltip="Big band"/>
              </a:rPr>
              <a:t>jazz orchestras</a:t>
            </a:r>
            <a:r>
              <a:rPr lang="en-US" dirty="0"/>
              <a:t>. </a:t>
            </a:r>
          </a:p>
        </p:txBody>
      </p:sp>
    </p:spTree>
    <p:extLst>
      <p:ext uri="{BB962C8B-B14F-4D97-AF65-F5344CB8AC3E}">
        <p14:creationId xmlns:p14="http://schemas.microsoft.com/office/powerpoint/2010/main" val="115872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6096000" cy="1143000"/>
          </a:xfrm>
        </p:spPr>
        <p:txBody>
          <a:bodyPr/>
          <a:lstStyle/>
          <a:p>
            <a:r>
              <a:rPr lang="en-US" dirty="0" smtClean="0"/>
              <a:t>Miles Davis</a:t>
            </a:r>
            <a:endParaRPr lang="en-US" dirty="0"/>
          </a:p>
        </p:txBody>
      </p:sp>
      <p:pic>
        <p:nvPicPr>
          <p:cNvPr id="12290" name="Picture 2" descr="http://www.bluenote.com/cdn/mceuploads/artists/miles-dav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191" y="4412674"/>
            <a:ext cx="2417617" cy="24176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838200"/>
            <a:ext cx="4343400" cy="1477328"/>
          </a:xfrm>
          <a:prstGeom prst="rect">
            <a:avLst/>
          </a:prstGeom>
        </p:spPr>
        <p:txBody>
          <a:bodyPr wrap="square">
            <a:spAutoFit/>
          </a:bodyPr>
          <a:lstStyle/>
          <a:p>
            <a:r>
              <a:rPr lang="en-US" dirty="0"/>
              <a:t>(May 26, 1926 – September 28, 1991) was an American </a:t>
            </a:r>
            <a:r>
              <a:rPr lang="en-US" dirty="0">
                <a:hlinkClick r:id="rId3" tooltip="Jazz"/>
              </a:rPr>
              <a:t>jazz</a:t>
            </a:r>
            <a:r>
              <a:rPr lang="en-US" dirty="0"/>
              <a:t> musician, trumpeter, </a:t>
            </a:r>
            <a:r>
              <a:rPr lang="en-US" dirty="0">
                <a:hlinkClick r:id="rId4" tooltip="Bandleader"/>
              </a:rPr>
              <a:t>bandleader</a:t>
            </a:r>
            <a:r>
              <a:rPr lang="en-US" dirty="0"/>
              <a:t>, and composer. Widely considered one of the most influential musicians of the 20th century</a:t>
            </a:r>
          </a:p>
        </p:txBody>
      </p:sp>
      <p:sp>
        <p:nvSpPr>
          <p:cNvPr id="5" name="TextBox 4"/>
          <p:cNvSpPr txBox="1"/>
          <p:nvPr/>
        </p:nvSpPr>
        <p:spPr>
          <a:xfrm>
            <a:off x="457200" y="2315528"/>
            <a:ext cx="4645759" cy="2062103"/>
          </a:xfrm>
          <a:prstGeom prst="rect">
            <a:avLst/>
          </a:prstGeom>
          <a:noFill/>
        </p:spPr>
        <p:txBody>
          <a:bodyPr wrap="none" rtlCol="0">
            <a:spAutoFit/>
          </a:bodyPr>
          <a:lstStyle/>
          <a:p>
            <a:r>
              <a:rPr lang="en-US" sz="3200" dirty="0" smtClean="0"/>
              <a:t>--</a:t>
            </a:r>
            <a:r>
              <a:rPr lang="en-US" sz="3200" i="1" dirty="0" smtClean="0"/>
              <a:t>Kind of Blue</a:t>
            </a:r>
          </a:p>
          <a:p>
            <a:r>
              <a:rPr lang="en-US" sz="3200" dirty="0" smtClean="0"/>
              <a:t>--”So What?”</a:t>
            </a:r>
          </a:p>
          <a:p>
            <a:r>
              <a:rPr lang="en-US" sz="3200" dirty="0" smtClean="0"/>
              <a:t>-- “Seven Steps to Heaven”</a:t>
            </a:r>
          </a:p>
          <a:p>
            <a:r>
              <a:rPr lang="en-US" sz="3200" dirty="0" smtClean="0"/>
              <a:t>-- “ESP”</a:t>
            </a:r>
            <a:endParaRPr lang="en-US" sz="3200" dirty="0"/>
          </a:p>
        </p:txBody>
      </p:sp>
      <p:sp>
        <p:nvSpPr>
          <p:cNvPr id="6" name="TextBox 5"/>
          <p:cNvSpPr txBox="1"/>
          <p:nvPr/>
        </p:nvSpPr>
        <p:spPr>
          <a:xfrm>
            <a:off x="5410200" y="109808"/>
            <a:ext cx="3335850" cy="769441"/>
          </a:xfrm>
          <a:prstGeom prst="rect">
            <a:avLst/>
          </a:prstGeom>
          <a:noFill/>
        </p:spPr>
        <p:txBody>
          <a:bodyPr wrap="none" rtlCol="0">
            <a:spAutoFit/>
          </a:bodyPr>
          <a:lstStyle/>
          <a:p>
            <a:r>
              <a:rPr lang="en-US" sz="4400" dirty="0" smtClean="0"/>
              <a:t>John Coltrane</a:t>
            </a:r>
            <a:endParaRPr lang="en-US" sz="4400" dirty="0"/>
          </a:p>
        </p:txBody>
      </p:sp>
      <p:sp>
        <p:nvSpPr>
          <p:cNvPr id="7" name="Rectangle 6"/>
          <p:cNvSpPr/>
          <p:nvPr/>
        </p:nvSpPr>
        <p:spPr>
          <a:xfrm>
            <a:off x="5486400" y="812908"/>
            <a:ext cx="3352800" cy="3939540"/>
          </a:xfrm>
          <a:prstGeom prst="rect">
            <a:avLst/>
          </a:prstGeom>
        </p:spPr>
        <p:txBody>
          <a:bodyPr wrap="square">
            <a:spAutoFit/>
          </a:bodyPr>
          <a:lstStyle/>
          <a:p>
            <a:r>
              <a:rPr lang="en-US" dirty="0"/>
              <a:t>(September 23, 1926 – July 17, 1967),</a:t>
            </a:r>
            <a:r>
              <a:rPr lang="en-US" baseline="30000" dirty="0">
                <a:hlinkClick r:id="rId5"/>
              </a:rPr>
              <a:t>[1]</a:t>
            </a:r>
            <a:r>
              <a:rPr lang="en-US" dirty="0"/>
              <a:t> was an </a:t>
            </a:r>
            <a:r>
              <a:rPr lang="en-US" dirty="0" smtClean="0"/>
              <a:t>American</a:t>
            </a:r>
            <a:r>
              <a:rPr lang="en-US" dirty="0"/>
              <a:t> </a:t>
            </a:r>
            <a:r>
              <a:rPr lang="en-US" dirty="0" err="1">
                <a:hlinkClick r:id="rId3" tooltip="Jazz"/>
              </a:rPr>
              <a:t>jazz</a:t>
            </a:r>
            <a:r>
              <a:rPr lang="en-US" dirty="0" err="1">
                <a:hlinkClick r:id="rId6" tooltip="Saxophonist"/>
              </a:rPr>
              <a:t>saxophonist</a:t>
            </a:r>
            <a:r>
              <a:rPr lang="en-US" dirty="0"/>
              <a:t> and composer</a:t>
            </a:r>
            <a:r>
              <a:rPr lang="en-US" dirty="0" smtClean="0"/>
              <a:t>.</a:t>
            </a:r>
          </a:p>
          <a:p>
            <a:endParaRPr lang="en-US" dirty="0"/>
          </a:p>
          <a:p>
            <a:r>
              <a:rPr lang="en-US" sz="3200" dirty="0" smtClean="0"/>
              <a:t>-- “Blue Train”</a:t>
            </a:r>
          </a:p>
          <a:p>
            <a:r>
              <a:rPr lang="en-US" sz="3200" dirty="0" smtClean="0"/>
              <a:t>-- “A Love Supreme</a:t>
            </a:r>
          </a:p>
          <a:p>
            <a:r>
              <a:rPr lang="en-US" sz="3200" dirty="0" smtClean="0"/>
              <a:t>-- “My Favorite </a:t>
            </a:r>
          </a:p>
          <a:p>
            <a:r>
              <a:rPr lang="en-US" sz="3200" dirty="0" smtClean="0"/>
              <a:t>Things”</a:t>
            </a:r>
          </a:p>
          <a:p>
            <a:endParaRPr lang="en-US" sz="3200" dirty="0"/>
          </a:p>
        </p:txBody>
      </p:sp>
      <p:pic>
        <p:nvPicPr>
          <p:cNvPr id="12292" name="Picture 4" descr="http://cdn8.openculture.com/wp-content/uploads/2013/04/tra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433456"/>
            <a:ext cx="3048000" cy="239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4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Richard Rodgers &amp; Oscar Hammerstein</a:t>
            </a:r>
            <a:endParaRPr lang="en-US" dirty="0"/>
          </a:p>
        </p:txBody>
      </p:sp>
      <p:sp>
        <p:nvSpPr>
          <p:cNvPr id="3" name="Content Placeholder 2"/>
          <p:cNvSpPr>
            <a:spLocks noGrp="1"/>
          </p:cNvSpPr>
          <p:nvPr>
            <p:ph idx="1"/>
          </p:nvPr>
        </p:nvSpPr>
        <p:spPr>
          <a:xfrm>
            <a:off x="533400" y="2514600"/>
            <a:ext cx="8229600" cy="4525963"/>
          </a:xfrm>
        </p:spPr>
        <p:txBody>
          <a:bodyPr/>
          <a:lstStyle/>
          <a:p>
            <a:r>
              <a:rPr lang="en-US" dirty="0" smtClean="0"/>
              <a:t>Songs for the musical </a:t>
            </a:r>
            <a:r>
              <a:rPr lang="en-US" i="1" dirty="0" smtClean="0"/>
              <a:t>Oklahoma!, The Sound of Music, South Pacific, </a:t>
            </a:r>
            <a:r>
              <a:rPr lang="en-US" dirty="0" smtClean="0"/>
              <a:t>and</a:t>
            </a:r>
            <a:r>
              <a:rPr lang="en-US" i="1" dirty="0" smtClean="0"/>
              <a:t> The King and I</a:t>
            </a:r>
            <a:endParaRPr lang="en-US" i="1" dirty="0"/>
          </a:p>
        </p:txBody>
      </p:sp>
      <p:pic>
        <p:nvPicPr>
          <p:cNvPr id="11266" name="Picture 2" descr="http://rodgersandhammersteincom.s3.amazonaws.com/templates/rnh2010/images/about_r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571875" cy="2524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143000"/>
            <a:ext cx="3962400" cy="1200329"/>
          </a:xfrm>
          <a:prstGeom prst="rect">
            <a:avLst/>
          </a:prstGeom>
        </p:spPr>
        <p:txBody>
          <a:bodyPr wrap="square">
            <a:spAutoFit/>
          </a:bodyPr>
          <a:lstStyle/>
          <a:p>
            <a:r>
              <a:rPr lang="en-US" dirty="0"/>
              <a:t>(June 28, 1902 – December 30, 1979) was an American </a:t>
            </a:r>
            <a:r>
              <a:rPr lang="en-US" dirty="0">
                <a:hlinkClick r:id="rId3" tooltip="Musical composition"/>
              </a:rPr>
              <a:t>composer</a:t>
            </a:r>
            <a:r>
              <a:rPr lang="en-US" dirty="0"/>
              <a:t> of music for more than 900 songs and for 43 Broadway musicals. </a:t>
            </a:r>
          </a:p>
        </p:txBody>
      </p:sp>
      <p:sp>
        <p:nvSpPr>
          <p:cNvPr id="5" name="Rectangle 4"/>
          <p:cNvSpPr/>
          <p:nvPr/>
        </p:nvSpPr>
        <p:spPr>
          <a:xfrm>
            <a:off x="4271530" y="1142999"/>
            <a:ext cx="4572000" cy="1200329"/>
          </a:xfrm>
          <a:prstGeom prst="rect">
            <a:avLst/>
          </a:prstGeom>
        </p:spPr>
        <p:txBody>
          <a:bodyPr>
            <a:spAutoFit/>
          </a:bodyPr>
          <a:lstStyle/>
          <a:p>
            <a:r>
              <a:rPr lang="en-US" dirty="0"/>
              <a:t>July 12, 1895 – August 23, 1960) was an </a:t>
            </a:r>
            <a:r>
              <a:rPr lang="en-US" dirty="0" err="1"/>
              <a:t>American</a:t>
            </a:r>
            <a:r>
              <a:rPr lang="en-US" dirty="0" err="1">
                <a:hlinkClick r:id="rId4" tooltip="Librettist"/>
              </a:rPr>
              <a:t>librettist</a:t>
            </a:r>
            <a:r>
              <a:rPr lang="en-US" dirty="0"/>
              <a:t>, theatrical producer, and (usually </a:t>
            </a:r>
            <a:r>
              <a:rPr lang="en-US" dirty="0" err="1"/>
              <a:t>uncredited</a:t>
            </a:r>
            <a:r>
              <a:rPr lang="en-US" dirty="0"/>
              <a:t>) theatre director of musicals for almost forty years.</a:t>
            </a:r>
          </a:p>
        </p:txBody>
      </p:sp>
    </p:spTree>
    <p:extLst>
      <p:ext uri="{BB962C8B-B14F-4D97-AF65-F5344CB8AC3E}">
        <p14:creationId xmlns:p14="http://schemas.microsoft.com/office/powerpoint/2010/main" val="55503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Gershwin</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smtClean="0"/>
              <a:t>Wrote many songs with his brother, Ira.  Died of brain tumor</a:t>
            </a:r>
          </a:p>
          <a:p>
            <a:r>
              <a:rPr lang="en-US" dirty="0" smtClean="0"/>
              <a:t>Operas </a:t>
            </a:r>
            <a:r>
              <a:rPr lang="en-US" i="1" dirty="0" smtClean="0"/>
              <a:t>Porgy and Bess</a:t>
            </a:r>
            <a:r>
              <a:rPr lang="en-US" i="1" dirty="0"/>
              <a:t> </a:t>
            </a:r>
            <a:r>
              <a:rPr lang="en-US" dirty="0" smtClean="0"/>
              <a:t>and</a:t>
            </a:r>
            <a:r>
              <a:rPr lang="en-US" i="1" dirty="0" smtClean="0"/>
              <a:t> Blue Monday</a:t>
            </a:r>
          </a:p>
          <a:p>
            <a:r>
              <a:rPr lang="en-US" dirty="0" smtClean="0"/>
              <a:t>“Rhapsody </a:t>
            </a:r>
            <a:r>
              <a:rPr lang="en-US" dirty="0" smtClean="0"/>
              <a:t>in Blue”</a:t>
            </a:r>
          </a:p>
        </p:txBody>
      </p:sp>
      <p:pic>
        <p:nvPicPr>
          <p:cNvPr id="10242" name="Picture 2" descr="http://mediad.publicbroadcasting.net/p/wmky/files/201408/George-and-Ira-Gershw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27051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1219200"/>
            <a:ext cx="4572000" cy="646331"/>
          </a:xfrm>
          <a:prstGeom prst="rect">
            <a:avLst/>
          </a:prstGeom>
        </p:spPr>
        <p:txBody>
          <a:bodyPr>
            <a:spAutoFit/>
          </a:bodyPr>
          <a:lstStyle/>
          <a:p>
            <a:r>
              <a:rPr lang="en-US" dirty="0"/>
              <a:t>September 26, 1898 – July 11, 1937) was an American </a:t>
            </a:r>
            <a:r>
              <a:rPr lang="en-US" u="sng" dirty="0">
                <a:hlinkClick r:id="rId4" tooltip="Composer"/>
              </a:rPr>
              <a:t>composer</a:t>
            </a:r>
            <a:r>
              <a:rPr lang="en-US" dirty="0"/>
              <a:t> and </a:t>
            </a:r>
            <a:r>
              <a:rPr lang="en-US" dirty="0">
                <a:hlinkClick r:id="rId5" tooltip="Pianist"/>
              </a:rPr>
              <a:t>pianist</a:t>
            </a:r>
            <a:endParaRPr lang="en-US" dirty="0"/>
          </a:p>
        </p:txBody>
      </p:sp>
    </p:spTree>
    <p:extLst>
      <p:ext uri="{BB962C8B-B14F-4D97-AF65-F5344CB8AC3E}">
        <p14:creationId xmlns:p14="http://schemas.microsoft.com/office/powerpoint/2010/main" val="74230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 Bernstein</a:t>
            </a:r>
            <a:endParaRPr lang="en-US" dirty="0"/>
          </a:p>
        </p:txBody>
      </p:sp>
      <p:sp>
        <p:nvSpPr>
          <p:cNvPr id="3" name="Content Placeholder 2"/>
          <p:cNvSpPr>
            <a:spLocks noGrp="1"/>
          </p:cNvSpPr>
          <p:nvPr>
            <p:ph idx="1"/>
          </p:nvPr>
        </p:nvSpPr>
        <p:spPr>
          <a:xfrm>
            <a:off x="460375" y="2514600"/>
            <a:ext cx="8229600" cy="4525963"/>
          </a:xfrm>
        </p:spPr>
        <p:txBody>
          <a:bodyPr/>
          <a:lstStyle/>
          <a:p>
            <a:r>
              <a:rPr lang="en-US" i="1" dirty="0" smtClean="0"/>
              <a:t>West Side Story </a:t>
            </a:r>
            <a:r>
              <a:rPr lang="en-US" dirty="0" smtClean="0"/>
              <a:t>(musical, film)</a:t>
            </a:r>
          </a:p>
          <a:p>
            <a:r>
              <a:rPr lang="en-US" i="1" dirty="0" smtClean="0"/>
              <a:t>Peter Pan </a:t>
            </a:r>
            <a:r>
              <a:rPr lang="en-US" dirty="0" smtClean="0"/>
              <a:t>(musical)</a:t>
            </a:r>
          </a:p>
          <a:p>
            <a:r>
              <a:rPr lang="en-US" i="1" dirty="0" smtClean="0"/>
              <a:t>On the Waterfront </a:t>
            </a:r>
            <a:r>
              <a:rPr lang="en-US" dirty="0" smtClean="0"/>
              <a:t>(film)</a:t>
            </a:r>
            <a:endParaRPr lang="en-US" dirty="0"/>
          </a:p>
        </p:txBody>
      </p:sp>
      <p:sp>
        <p:nvSpPr>
          <p:cNvPr id="4" name="AutoShape 2" descr="Image result for leonard bernste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http://www.stripes.com/polopoly_fs/1.198221.1353708718!/image/3937017135.jpg_gen/derivatives/landscape_804/39370171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733800"/>
            <a:ext cx="2649223" cy="29984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51364" y="1143000"/>
            <a:ext cx="4572000" cy="923330"/>
          </a:xfrm>
          <a:prstGeom prst="rect">
            <a:avLst/>
          </a:prstGeom>
        </p:spPr>
        <p:txBody>
          <a:bodyPr>
            <a:spAutoFit/>
          </a:bodyPr>
          <a:lstStyle/>
          <a:p>
            <a:r>
              <a:rPr lang="en-US" dirty="0"/>
              <a:t>August 25, 1918 – October 14, 1990) was an American composer, conductor, author, music </a:t>
            </a:r>
            <a:r>
              <a:rPr lang="en-US" dirty="0">
                <a:hlinkClick r:id="rId3" tooltip="Lecturer"/>
              </a:rPr>
              <a:t>lecturer</a:t>
            </a:r>
            <a:r>
              <a:rPr lang="en-US" dirty="0"/>
              <a:t>, and pianist. </a:t>
            </a:r>
          </a:p>
        </p:txBody>
      </p:sp>
    </p:spTree>
    <p:extLst>
      <p:ext uri="{BB962C8B-B14F-4D97-AF65-F5344CB8AC3E}">
        <p14:creationId xmlns:p14="http://schemas.microsoft.com/office/powerpoint/2010/main" val="271083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Philip Sousa</a:t>
            </a:r>
            <a:endParaRPr lang="en-US" dirty="0"/>
          </a:p>
        </p:txBody>
      </p:sp>
      <p:sp>
        <p:nvSpPr>
          <p:cNvPr id="3" name="Content Placeholder 2"/>
          <p:cNvSpPr>
            <a:spLocks noGrp="1"/>
          </p:cNvSpPr>
          <p:nvPr>
            <p:ph idx="1"/>
          </p:nvPr>
        </p:nvSpPr>
        <p:spPr>
          <a:xfrm>
            <a:off x="609600" y="3505200"/>
            <a:ext cx="8229600" cy="4525963"/>
          </a:xfrm>
        </p:spPr>
        <p:txBody>
          <a:bodyPr/>
          <a:lstStyle/>
          <a:p>
            <a:r>
              <a:rPr lang="en-US" dirty="0" smtClean="0"/>
              <a:t>“Stars and Stripes Forever”</a:t>
            </a:r>
          </a:p>
          <a:p>
            <a:r>
              <a:rPr lang="en-US" smtClean="0"/>
              <a:t>Various military marches</a:t>
            </a:r>
            <a:endParaRPr lang="en-US" dirty="0"/>
          </a:p>
        </p:txBody>
      </p:sp>
      <p:pic>
        <p:nvPicPr>
          <p:cNvPr id="5" name="Picture 2" descr="http://upload.wikimedia.org/wikipedia/commons/3/34/JohnPhilipSousa-Chickering.LO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352800"/>
            <a:ext cx="2235737" cy="3226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400" y="1295400"/>
            <a:ext cx="4572000" cy="1754326"/>
          </a:xfrm>
          <a:prstGeom prst="rect">
            <a:avLst/>
          </a:prstGeom>
        </p:spPr>
        <p:txBody>
          <a:bodyPr>
            <a:spAutoFit/>
          </a:bodyPr>
          <a:lstStyle/>
          <a:p>
            <a:r>
              <a:rPr lang="en-US" dirty="0"/>
              <a:t>(November 6, 1854 – March 6, 1932) was an American composer and conductor of the late </a:t>
            </a:r>
            <a:r>
              <a:rPr lang="en-US" dirty="0">
                <a:hlinkClick r:id="rId3" tooltip="Romanticism"/>
              </a:rPr>
              <a:t>Romantic era</a:t>
            </a:r>
            <a:r>
              <a:rPr lang="en-US" dirty="0"/>
              <a:t>, known primarily for </a:t>
            </a:r>
            <a:r>
              <a:rPr lang="en-US" dirty="0">
                <a:hlinkClick r:id="rId4" tooltip="American march music"/>
              </a:rPr>
              <a:t>American military and patriotic marches</a:t>
            </a:r>
            <a:r>
              <a:rPr lang="en-US" dirty="0"/>
              <a:t>. Because of his mastery of march composition, he is known as "The March King" </a:t>
            </a:r>
          </a:p>
        </p:txBody>
      </p:sp>
    </p:spTree>
    <p:extLst>
      <p:ext uri="{BB962C8B-B14F-4D97-AF65-F5344CB8AC3E}">
        <p14:creationId xmlns:p14="http://schemas.microsoft.com/office/powerpoint/2010/main" val="3135123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574</Words>
  <Application>Microsoft Office PowerPoint</Application>
  <PresentationFormat>On-screen Show (4:3)</PresentationFormat>
  <Paragraphs>94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Aaron Copeland</vt:lpstr>
      <vt:lpstr>Scott Joplin</vt:lpstr>
      <vt:lpstr>Irving Berlin</vt:lpstr>
      <vt:lpstr>Duke Ellington</vt:lpstr>
      <vt:lpstr>Miles Davis</vt:lpstr>
      <vt:lpstr>Richard Rodgers &amp; Oscar Hammerstein</vt:lpstr>
      <vt:lpstr>George Gershwin</vt:lpstr>
      <vt:lpstr>Leonard Bernstein</vt:lpstr>
      <vt:lpstr>John Philip Sousa</vt:lpstr>
      <vt:lpstr>Andrew Lloyd Weber</vt:lpstr>
      <vt:lpstr>Cole Porter</vt:lpstr>
      <vt:lpstr>Frank Sinatra</vt:lpstr>
      <vt:lpstr>Synopses of Musicals</vt:lpstr>
      <vt:lpstr>West Side Story music by Leonard Bernstein</vt:lpstr>
      <vt:lpstr>PowerPoint Presentation</vt:lpstr>
      <vt:lpstr>PowerPoint Presentation</vt:lpstr>
      <vt:lpstr>PowerPoint Presentation</vt:lpstr>
      <vt:lpstr>PowerPoint Presentation</vt:lpstr>
      <vt:lpstr>PowerPoint Presentation</vt:lpstr>
    </vt:vector>
  </TitlesOfParts>
  <Company>El Paso Gridley CUSD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Aaron Copeland</dc:title>
  <dc:creator>AutoBVT</dc:creator>
  <cp:lastModifiedBy>Windows User</cp:lastModifiedBy>
  <cp:revision>15</cp:revision>
  <cp:lastPrinted>2015-04-22T13:21:20Z</cp:lastPrinted>
  <dcterms:created xsi:type="dcterms:W3CDTF">2015-04-16T12:50:50Z</dcterms:created>
  <dcterms:modified xsi:type="dcterms:W3CDTF">2017-04-03T22:42:16Z</dcterms:modified>
</cp:coreProperties>
</file>