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C6E813-44B5-4166-9100-B3A1852A089D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519566-7667-464F-96DE-6CEF6BC5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8419-6166-4CCD-B9F9-B07B7F6BCE7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C55B-A824-4F4A-9726-53BBBDB8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5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8419-6166-4CCD-B9F9-B07B7F6BCE7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C55B-A824-4F4A-9726-53BBBDB8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0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8419-6166-4CCD-B9F9-B07B7F6BCE7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C55B-A824-4F4A-9726-53BBBDB8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8419-6166-4CCD-B9F9-B07B7F6BCE7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C55B-A824-4F4A-9726-53BBBDB8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8419-6166-4CCD-B9F9-B07B7F6BCE7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C55B-A824-4F4A-9726-53BBBDB8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5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8419-6166-4CCD-B9F9-B07B7F6BCE7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C55B-A824-4F4A-9726-53BBBDB8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8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8419-6166-4CCD-B9F9-B07B7F6BCE7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C55B-A824-4F4A-9726-53BBBDB8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7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8419-6166-4CCD-B9F9-B07B7F6BCE7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C55B-A824-4F4A-9726-53BBBDB8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8419-6166-4CCD-B9F9-B07B7F6BCE7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C55B-A824-4F4A-9726-53BBBDB8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1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8419-6166-4CCD-B9F9-B07B7F6BCE7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C55B-A824-4F4A-9726-53BBBDB8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2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8419-6166-4CCD-B9F9-B07B7F6BCE7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C55B-A824-4F4A-9726-53BBBDB8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8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C8419-6166-4CCD-B9F9-B07B7F6BCE7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BC55B-A824-4F4A-9726-53BBBDB8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et_Laureate_of_the_United_Kingd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n.wikipedia.org/wiki/Queen_Victori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600200" y="-106279"/>
            <a:ext cx="8229600" cy="1143000"/>
          </a:xfrm>
        </p:spPr>
        <p:txBody>
          <a:bodyPr/>
          <a:lstStyle/>
          <a:p>
            <a:r>
              <a:rPr lang="en-US" dirty="0" smtClean="0"/>
              <a:t>E. E. Cummings</a:t>
            </a:r>
            <a:endParaRPr lang="en-US" dirty="0"/>
          </a:p>
        </p:txBody>
      </p:sp>
      <p:pic>
        <p:nvPicPr>
          <p:cNvPr id="11266" name="Picture 2" descr="http://www.thefamouspeople.com/profiles/images/e-e-cumming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100244" cy="25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2374" y="838200"/>
            <a:ext cx="37601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--known for his unusual way of </a:t>
            </a:r>
          </a:p>
          <a:p>
            <a:r>
              <a:rPr lang="en-US" dirty="0" smtClean="0"/>
              <a:t>Writing poems</a:t>
            </a:r>
          </a:p>
          <a:p>
            <a:r>
              <a:rPr lang="en-US" dirty="0" smtClean="0"/>
              <a:t>-- “anyone lived in a pretty how town”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304800"/>
            <a:ext cx="4011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(October 14, 1894 – September 3, 1962)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995678"/>
            <a:ext cx="32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l(a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af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fa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iness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61353" y="2129968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/>
              <a:t>maggie</a:t>
            </a:r>
            <a:r>
              <a:rPr lang="en-US" sz="1600" dirty="0"/>
              <a:t> and </a:t>
            </a:r>
            <a:r>
              <a:rPr lang="en-US" sz="1600" dirty="0" err="1"/>
              <a:t>milly</a:t>
            </a:r>
            <a:r>
              <a:rPr lang="en-US" sz="1600" dirty="0"/>
              <a:t> and molly and may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went down to the beach(to play one day)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and </a:t>
            </a:r>
            <a:r>
              <a:rPr lang="en-US" sz="1600" dirty="0" err="1"/>
              <a:t>maggie</a:t>
            </a:r>
            <a:r>
              <a:rPr lang="en-US" sz="1600" dirty="0"/>
              <a:t> discovered a shell that sang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so sweetly she couldn't remember her </a:t>
            </a:r>
            <a:r>
              <a:rPr lang="en-US" sz="1600" dirty="0" err="1"/>
              <a:t>troubles,and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/>
              <a:t>milly</a:t>
            </a:r>
            <a:r>
              <a:rPr lang="en-US" sz="1600" dirty="0"/>
              <a:t> befriended a stranded star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whose rays five languid fingers were;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and molly was chased by a horrible thing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which raced sideways while blowing </a:t>
            </a:r>
            <a:r>
              <a:rPr lang="en-US" sz="1600" dirty="0" err="1"/>
              <a:t>bubbles:and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may came home with a smooth round stone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as small as a world and as large as alone.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For whatever we lose(like a you or a me)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it's always ourselves we find in the sea </a:t>
            </a:r>
          </a:p>
        </p:txBody>
      </p:sp>
    </p:spTree>
    <p:extLst>
      <p:ext uri="{BB962C8B-B14F-4D97-AF65-F5344CB8AC3E}">
        <p14:creationId xmlns:p14="http://schemas.microsoft.com/office/powerpoint/2010/main" val="109523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0"/>
            <a:ext cx="8229600" cy="1143000"/>
          </a:xfrm>
        </p:spPr>
        <p:txBody>
          <a:bodyPr/>
          <a:lstStyle/>
          <a:p>
            <a:r>
              <a:rPr lang="en-US" dirty="0" smtClean="0"/>
              <a:t>Emily Dickenson</a:t>
            </a:r>
            <a:endParaRPr lang="en-US" dirty="0"/>
          </a:p>
        </p:txBody>
      </p:sp>
      <p:pic>
        <p:nvPicPr>
          <p:cNvPr id="2050" name="Picture 2" descr="http://static.guim.co.uk/sys-images/Guardian/Pix/pictures/2010/2/10/1265814104994/emily-dickinson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2"/>
          <a:stretch/>
        </p:blipFill>
        <p:spPr bwMode="auto">
          <a:xfrm>
            <a:off x="228600" y="1465117"/>
            <a:ext cx="4464110" cy="37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07631" y="914400"/>
            <a:ext cx="3658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(December 10, 1830 – May 15, 1886)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1" y="1796579"/>
            <a:ext cx="403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--Most famous American woman</a:t>
            </a:r>
          </a:p>
          <a:p>
            <a:r>
              <a:rPr lang="en-US" sz="2000" dirty="0" smtClean="0"/>
              <a:t>poet, virtually unknown during her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ifetime.  She was a recluse living in </a:t>
            </a:r>
          </a:p>
          <a:p>
            <a:r>
              <a:rPr lang="en-US" sz="2000" dirty="0" smtClean="0"/>
              <a:t>her sister’s attic.  Critics dismissed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er work for her use of slant rhyme.  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-- “I Heard a Fly Buzz When I Died”</a:t>
            </a:r>
          </a:p>
          <a:p>
            <a:r>
              <a:rPr lang="en-US" sz="2000" dirty="0" smtClean="0"/>
              <a:t>-- “Hope Is a Thing with Feathers”</a:t>
            </a:r>
          </a:p>
          <a:p>
            <a:r>
              <a:rPr lang="en-US" sz="2000" dirty="0" smtClean="0"/>
              <a:t>-- “Because I Could Not Stop for Death”</a:t>
            </a:r>
          </a:p>
        </p:txBody>
      </p:sp>
    </p:spTree>
    <p:extLst>
      <p:ext uri="{BB962C8B-B14F-4D97-AF65-F5344CB8AC3E}">
        <p14:creationId xmlns:p14="http://schemas.microsoft.com/office/powerpoint/2010/main" val="410463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800600" cy="1143000"/>
          </a:xfrm>
        </p:spPr>
        <p:txBody>
          <a:bodyPr/>
          <a:lstStyle/>
          <a:p>
            <a:r>
              <a:rPr lang="en-US" dirty="0" smtClean="0"/>
              <a:t>Langston Hughes</a:t>
            </a:r>
            <a:endParaRPr lang="en-US" dirty="0"/>
          </a:p>
        </p:txBody>
      </p:sp>
      <p:sp>
        <p:nvSpPr>
          <p:cNvPr id="3" name="AutoShape 2" descr="Image result for langston hug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langston hug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cp91279.biography.com/1000509261001/1000509261001_1313081595001_Bio-Mini-Bio-Langston-Hughes-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188047"/>
            <a:ext cx="4470401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44291" y="1219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(February 1, 1902 – May 22, 1967) was an American poet, social activist, novelist, playwright, and columnist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--Early innovator of “jazz poetry”</a:t>
            </a:r>
          </a:p>
          <a:p>
            <a:endParaRPr lang="en-US" dirty="0"/>
          </a:p>
          <a:p>
            <a:r>
              <a:rPr lang="en-US" dirty="0" smtClean="0"/>
              <a:t>--One of the leading figures of the</a:t>
            </a:r>
          </a:p>
          <a:p>
            <a:r>
              <a:rPr lang="en-US" dirty="0" smtClean="0"/>
              <a:t>Harlem Renaissance</a:t>
            </a:r>
          </a:p>
          <a:p>
            <a:endParaRPr lang="en-US" dirty="0"/>
          </a:p>
          <a:p>
            <a:r>
              <a:rPr lang="en-US" dirty="0" smtClean="0"/>
              <a:t>--Famous poems include:</a:t>
            </a:r>
          </a:p>
          <a:p>
            <a:r>
              <a:rPr lang="en-US" dirty="0"/>
              <a:t>	</a:t>
            </a:r>
            <a:r>
              <a:rPr lang="en-US" dirty="0" smtClean="0"/>
              <a:t>-- “A Dream Deferred”</a:t>
            </a:r>
            <a:br>
              <a:rPr lang="en-US" dirty="0" smtClean="0"/>
            </a:br>
            <a:r>
              <a:rPr lang="en-US" dirty="0" smtClean="0"/>
              <a:t>	-- “Theme for English B”</a:t>
            </a:r>
          </a:p>
          <a:p>
            <a:r>
              <a:rPr lang="en-US" dirty="0"/>
              <a:t>	</a:t>
            </a:r>
            <a:r>
              <a:rPr lang="en-US" dirty="0" smtClean="0"/>
              <a:t>-- “The Weary Blues”</a:t>
            </a:r>
          </a:p>
          <a:p>
            <a:r>
              <a:rPr lang="en-US" dirty="0"/>
              <a:t>	</a:t>
            </a:r>
            <a:r>
              <a:rPr lang="en-US" dirty="0" smtClean="0"/>
              <a:t>-- “The Negro Speaks of Rivers”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2743200" y="496091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What happens to a dream deferred?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Does it dry up 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like a raisin in the sun? 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Or fester like a sore-- 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And then run? 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Does it stink like rotten meat? 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Or crust and sugar over-- 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like a syrupy sweet?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Maybe it just sags 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like a heavy load.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Or does it explode?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8599" y="-342900"/>
            <a:ext cx="5029200" cy="1143000"/>
          </a:xfrm>
        </p:spPr>
        <p:txBody>
          <a:bodyPr/>
          <a:lstStyle/>
          <a:p>
            <a:r>
              <a:rPr lang="en-US" dirty="0" smtClean="0"/>
              <a:t>Walt Whitman</a:t>
            </a:r>
            <a:endParaRPr lang="en-US" dirty="0"/>
          </a:p>
        </p:txBody>
      </p:sp>
      <p:pic>
        <p:nvPicPr>
          <p:cNvPr id="5122" name="Picture 2" descr="http://www.poetryfoundation.org/uploads/authors/walt-whitman/448x/walt-whit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0" y="849868"/>
            <a:ext cx="4267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480536"/>
            <a:ext cx="329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(May </a:t>
            </a:r>
            <a:r>
              <a:rPr lang="en-US" dirty="0"/>
              <a:t>31, 1819 – March 26, 1892)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67745" y="228600"/>
            <a:ext cx="373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--American poet known for his</a:t>
            </a:r>
          </a:p>
          <a:p>
            <a:r>
              <a:rPr lang="en-US" sz="2400" dirty="0" smtClean="0"/>
              <a:t>use of Free Verse (basically, poetry</a:t>
            </a:r>
          </a:p>
          <a:p>
            <a:r>
              <a:rPr lang="en-US" sz="2400" dirty="0" smtClean="0"/>
              <a:t>that didn’t rhyme)</a:t>
            </a:r>
          </a:p>
          <a:p>
            <a:endParaRPr lang="en-US" sz="2400" dirty="0"/>
          </a:p>
          <a:p>
            <a:r>
              <a:rPr lang="en-US" sz="2400" dirty="0" smtClean="0"/>
              <a:t>-- His famous book of poems is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ntitled </a:t>
            </a:r>
            <a:r>
              <a:rPr lang="en-US" sz="2400" i="1" dirty="0" smtClean="0"/>
              <a:t>Leaves of Grass</a:t>
            </a:r>
          </a:p>
          <a:p>
            <a:endParaRPr lang="en-US" sz="2400" i="1" dirty="0"/>
          </a:p>
          <a:p>
            <a:r>
              <a:rPr lang="en-US" sz="2400" i="1" dirty="0" smtClean="0"/>
              <a:t>--</a:t>
            </a:r>
            <a:r>
              <a:rPr lang="en-US" sz="2400" dirty="0" smtClean="0"/>
              <a:t>Famous poems include “Song of Myself”  and  “O Captain!  My Captain! (which was about the</a:t>
            </a:r>
          </a:p>
          <a:p>
            <a:r>
              <a:rPr lang="en-US" sz="2400" dirty="0" smtClean="0"/>
              <a:t>Assassination of Abraham Lincoln)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48647" y="38100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O Captain! my Captain! our fearful trip is done,</a:t>
            </a:r>
          </a:p>
          <a:p>
            <a:r>
              <a:rPr lang="en-US" sz="1600" dirty="0"/>
              <a:t>The ship has </a:t>
            </a:r>
            <a:r>
              <a:rPr lang="en-US" sz="1600" dirty="0" err="1"/>
              <a:t>weather’d</a:t>
            </a:r>
            <a:r>
              <a:rPr lang="en-US" sz="1600" dirty="0"/>
              <a:t> every rack, the prize we sought is won,</a:t>
            </a:r>
          </a:p>
          <a:p>
            <a:r>
              <a:rPr lang="en-US" sz="1600" dirty="0"/>
              <a:t>The port is near, the bells I hear, the people all exulting,</a:t>
            </a:r>
          </a:p>
          <a:p>
            <a:r>
              <a:rPr lang="en-US" sz="1600" dirty="0"/>
              <a:t>While follow eyes the steady keel, the vessel grim and daring;</a:t>
            </a:r>
          </a:p>
          <a:p>
            <a:r>
              <a:rPr lang="en-US" sz="1600" dirty="0"/>
              <a:t>                         But O heart! heart! heart!</a:t>
            </a:r>
          </a:p>
          <a:p>
            <a:r>
              <a:rPr lang="en-US" sz="1600" dirty="0"/>
              <a:t>                            O the bleeding drops of red,</a:t>
            </a:r>
          </a:p>
          <a:p>
            <a:r>
              <a:rPr lang="en-US" sz="1600" dirty="0"/>
              <a:t>                               Where on the deck my Captain lies,</a:t>
            </a:r>
          </a:p>
          <a:p>
            <a:r>
              <a:rPr lang="en-US" sz="1600" dirty="0"/>
              <a:t>                                  Fallen cold and dead.</a:t>
            </a:r>
          </a:p>
        </p:txBody>
      </p:sp>
    </p:spTree>
    <p:extLst>
      <p:ext uri="{BB962C8B-B14F-4D97-AF65-F5344CB8AC3E}">
        <p14:creationId xmlns:p14="http://schemas.microsoft.com/office/powerpoint/2010/main" val="103835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Oliver Wendell Holmes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34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Edgar Allen Poe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7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 Sandburg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6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Edgar Lee Masters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11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Carlos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72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Slyvia</a:t>
            </a:r>
            <a:r>
              <a:rPr lang="en-US" dirty="0" smtClean="0"/>
              <a:t> Plath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 Bradstreet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T. S. Elliot</a:t>
            </a:r>
            <a:endParaRPr lang="en-US" dirty="0"/>
          </a:p>
        </p:txBody>
      </p:sp>
      <p:pic>
        <p:nvPicPr>
          <p:cNvPr id="12292" name="Picture 4" descr="http://www.charlottesvilletimes.com/wp-content/uploads/2011/05/t-s-eliot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10145"/>
            <a:ext cx="3511448" cy="30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3592" y="1828800"/>
            <a:ext cx="36288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--Well-known poems include</a:t>
            </a:r>
          </a:p>
          <a:p>
            <a:r>
              <a:rPr lang="en-US" dirty="0" smtClean="0"/>
              <a:t>“The Wasteland” and “The </a:t>
            </a:r>
            <a:r>
              <a:rPr lang="en-US" dirty="0" err="1" smtClean="0"/>
              <a:t>Lovesong</a:t>
            </a:r>
            <a:endParaRPr lang="en-US" dirty="0" smtClean="0"/>
          </a:p>
          <a:p>
            <a:r>
              <a:rPr lang="en-US" dirty="0" smtClean="0"/>
              <a:t>of J. Alfred </a:t>
            </a:r>
            <a:r>
              <a:rPr lang="en-US" dirty="0" err="1" smtClean="0"/>
              <a:t>Prufrock</a:t>
            </a:r>
            <a:endParaRPr lang="en-US" dirty="0" smtClean="0"/>
          </a:p>
          <a:p>
            <a:r>
              <a:rPr lang="en-US" dirty="0" smtClean="0"/>
              <a:t>--Poet of “the lost generation”</a:t>
            </a:r>
          </a:p>
          <a:p>
            <a:r>
              <a:rPr lang="en-US" dirty="0" smtClean="0"/>
              <a:t>After WWI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8995" y="1157038"/>
            <a:ext cx="3803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(26 September 1888 – 4 January 1965)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3306128"/>
            <a:ext cx="502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Let us go then, you and I,</a:t>
            </a:r>
          </a:p>
          <a:p>
            <a:r>
              <a:rPr lang="en-US" dirty="0"/>
              <a:t>When the evening is spread out against the sky</a:t>
            </a:r>
          </a:p>
          <a:p>
            <a:r>
              <a:rPr lang="en-US" dirty="0"/>
              <a:t>Like a patient etherized upon a table;</a:t>
            </a:r>
          </a:p>
          <a:p>
            <a:r>
              <a:rPr lang="en-US" dirty="0"/>
              <a:t>Let us go, through certain half-deserted streets,</a:t>
            </a:r>
          </a:p>
          <a:p>
            <a:r>
              <a:rPr lang="en-US" dirty="0"/>
              <a:t>The muttering retreats</a:t>
            </a:r>
          </a:p>
          <a:p>
            <a:r>
              <a:rPr lang="en-US" dirty="0"/>
              <a:t>Of restless nights in one-night cheap hotels</a:t>
            </a:r>
          </a:p>
          <a:p>
            <a:r>
              <a:rPr lang="en-US" dirty="0"/>
              <a:t>And sawdust restaurants with oyster-shells:</a:t>
            </a:r>
          </a:p>
          <a:p>
            <a:r>
              <a:rPr lang="en-US" dirty="0"/>
              <a:t>Streets that follow like a tedious argument</a:t>
            </a:r>
          </a:p>
          <a:p>
            <a:r>
              <a:rPr lang="en-US" dirty="0"/>
              <a:t>Of insidious intent</a:t>
            </a:r>
          </a:p>
          <a:p>
            <a:r>
              <a:rPr lang="en-US" dirty="0"/>
              <a:t>To lead you to an overwhelming question ...</a:t>
            </a:r>
          </a:p>
          <a:p>
            <a:r>
              <a:rPr lang="en-US" dirty="0"/>
              <a:t>Oh, do not ask, “What is it?”</a:t>
            </a:r>
          </a:p>
          <a:p>
            <a:r>
              <a:rPr lang="en-US" dirty="0"/>
              <a:t>Let us go and make our visit.</a:t>
            </a:r>
          </a:p>
        </p:txBody>
      </p:sp>
    </p:spTree>
    <p:extLst>
      <p:ext uri="{BB962C8B-B14F-4D97-AF65-F5344CB8AC3E}">
        <p14:creationId xmlns:p14="http://schemas.microsoft.com/office/powerpoint/2010/main" val="364751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W. B. Yeats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4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William Shakespeare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0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63668"/>
            <a:ext cx="8229600" cy="1143000"/>
          </a:xfrm>
        </p:spPr>
        <p:txBody>
          <a:bodyPr/>
          <a:lstStyle/>
          <a:p>
            <a:r>
              <a:rPr lang="en-US" dirty="0" err="1" smtClean="0"/>
              <a:t>Shel</a:t>
            </a:r>
            <a:r>
              <a:rPr lang="en-US" dirty="0" smtClean="0"/>
              <a:t> Silverstein</a:t>
            </a:r>
            <a:endParaRPr lang="en-US" dirty="0"/>
          </a:p>
        </p:txBody>
      </p:sp>
      <p:pic>
        <p:nvPicPr>
          <p:cNvPr id="1026" name="Picture 2" descr="http://cdn.theatlantic.com/static/mt/assets/culture_test/weinman_shelpic_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37" y="4191000"/>
            <a:ext cx="3810000" cy="185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1107931"/>
            <a:ext cx="364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September 25, 1930 – May 10, </a:t>
            </a:r>
            <a:r>
              <a:rPr lang="en-US" dirty="0" smtClean="0"/>
              <a:t>1999)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828800"/>
            <a:ext cx="3456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--poet, songwriter well-</a:t>
            </a:r>
          </a:p>
          <a:p>
            <a:r>
              <a:rPr lang="en-US" dirty="0" smtClean="0"/>
              <a:t>Known for his books of silly</a:t>
            </a:r>
          </a:p>
          <a:p>
            <a:r>
              <a:rPr lang="en-US" dirty="0" smtClean="0"/>
              <a:t>Children’s poetry</a:t>
            </a:r>
          </a:p>
          <a:p>
            <a:r>
              <a:rPr lang="en-US" dirty="0" smtClean="0"/>
              <a:t>	--A Light in the Attic</a:t>
            </a:r>
          </a:p>
          <a:p>
            <a:r>
              <a:rPr lang="en-US" dirty="0"/>
              <a:t>	</a:t>
            </a:r>
            <a:r>
              <a:rPr lang="en-US" dirty="0" smtClean="0"/>
              <a:t>--Where the Sidewalk 	Ends</a:t>
            </a:r>
          </a:p>
          <a:p>
            <a:r>
              <a:rPr lang="en-US" dirty="0"/>
              <a:t>	</a:t>
            </a:r>
            <a:r>
              <a:rPr lang="en-US" dirty="0" smtClean="0"/>
              <a:t>--Falling Up</a:t>
            </a:r>
          </a:p>
        </p:txBody>
      </p:sp>
      <p:pic>
        <p:nvPicPr>
          <p:cNvPr id="1028" name="Picture 4" descr="https://s-media-cache-ak0.pinimg.com/736x/a2/8b/49/a28b49521ac4d1b5c350e725428588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8" y="1459417"/>
            <a:ext cx="4009442" cy="53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76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2563"/>
            <a:ext cx="8229600" cy="1143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Suess</a:t>
            </a:r>
            <a:endParaRPr lang="en-US" dirty="0"/>
          </a:p>
        </p:txBody>
      </p:sp>
      <p:pic>
        <p:nvPicPr>
          <p:cNvPr id="3074" name="Picture 2" descr="http://www.thetjmccoyblog.com/wp-content/uploads/2014/07/dr-se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249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76600" y="990600"/>
            <a:ext cx="5867400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Theodor Seuss Geisel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March 2, 1904 – September 24, 1991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6145" y="2133600"/>
            <a:ext cx="37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--known for rhyming children’s books.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61234" y="3505200"/>
            <a:ext cx="67896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--The Grinch Who Stole Christmas</a:t>
            </a:r>
          </a:p>
          <a:p>
            <a:r>
              <a:rPr lang="en-US" sz="3200" i="1" dirty="0" smtClean="0"/>
              <a:t>--The </a:t>
            </a:r>
            <a:r>
              <a:rPr lang="en-US" sz="3200" i="1" dirty="0" err="1" smtClean="0"/>
              <a:t>Lorax</a:t>
            </a:r>
            <a:endParaRPr lang="en-US" sz="3200" i="1" dirty="0" smtClean="0"/>
          </a:p>
          <a:p>
            <a:r>
              <a:rPr lang="en-US" sz="3200" i="1" dirty="0" smtClean="0"/>
              <a:t>--One Fish, Two Fish, Red Fish, Blue Fish</a:t>
            </a:r>
          </a:p>
          <a:p>
            <a:r>
              <a:rPr lang="en-US" sz="3200" i="1" dirty="0" smtClean="0"/>
              <a:t>--The Cat in the Hat</a:t>
            </a:r>
          </a:p>
          <a:p>
            <a:r>
              <a:rPr lang="en-US" sz="3200" i="1" dirty="0" smtClean="0"/>
              <a:t>--Green Eggs and Ham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3759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36"/>
            <a:ext cx="8229600" cy="1143000"/>
          </a:xfrm>
        </p:spPr>
        <p:txBody>
          <a:bodyPr/>
          <a:lstStyle/>
          <a:p>
            <a:r>
              <a:rPr lang="en-US" dirty="0" smtClean="0"/>
              <a:t>Maya Angelou</a:t>
            </a:r>
            <a:endParaRPr lang="en-US" dirty="0"/>
          </a:p>
        </p:txBody>
      </p:sp>
      <p:pic>
        <p:nvPicPr>
          <p:cNvPr id="8194" name="Picture 2" descr="http://www.achievement.org/achievers/ang0/large/ang0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4004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1143000"/>
            <a:ext cx="4953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--Wrote I Know Why the Caged</a:t>
            </a:r>
          </a:p>
          <a:p>
            <a:r>
              <a:rPr lang="en-US" sz="3200" dirty="0" smtClean="0"/>
              <a:t>Bird Sings, an autobiography about </a:t>
            </a:r>
          </a:p>
          <a:p>
            <a:r>
              <a:rPr lang="en-US" sz="3200" dirty="0" smtClean="0"/>
              <a:t>her childhood.</a:t>
            </a:r>
          </a:p>
          <a:p>
            <a:endParaRPr lang="en-US" sz="3200" dirty="0"/>
          </a:p>
          <a:p>
            <a:r>
              <a:rPr lang="en-US" sz="3200" dirty="0" smtClean="0"/>
              <a:t>--Poet Laureate for Pres. Bill Clinton</a:t>
            </a:r>
          </a:p>
          <a:p>
            <a:r>
              <a:rPr lang="en-US" sz="3200" dirty="0" smtClean="0"/>
              <a:t>“On the Pulse of the Morning” read</a:t>
            </a:r>
          </a:p>
          <a:p>
            <a:r>
              <a:rPr lang="en-US" sz="3200" dirty="0" smtClean="0"/>
              <a:t>at inauguration.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19200" y="82006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born </a:t>
            </a:r>
            <a:r>
              <a:rPr lang="en-US" b="1" dirty="0"/>
              <a:t>Marguerite Annie Johnson</a:t>
            </a:r>
            <a:r>
              <a:rPr lang="en-US" dirty="0"/>
              <a:t>; April 4, 1928 – May 28,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5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Wadsworth Longfellow</a:t>
            </a:r>
            <a:endParaRPr lang="en-US" dirty="0"/>
          </a:p>
        </p:txBody>
      </p:sp>
      <p:pic>
        <p:nvPicPr>
          <p:cNvPr id="9218" name="Picture 2" descr="http://media-3.web.britannica.com/eb-media/99/10199-004-A19F1A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09600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41618" y="1272432"/>
            <a:ext cx="3772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(February 27, 1807 – March 24, 1882)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2362200"/>
            <a:ext cx="39574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--Considered one of the “Fireside Poets”</a:t>
            </a:r>
          </a:p>
          <a:p>
            <a:endParaRPr lang="en-US" dirty="0"/>
          </a:p>
          <a:p>
            <a:r>
              <a:rPr lang="en-US" dirty="0" smtClean="0"/>
              <a:t>-- “The Midnight Ride of Paul Revere”</a:t>
            </a:r>
          </a:p>
          <a:p>
            <a:r>
              <a:rPr lang="en-US" dirty="0" smtClean="0"/>
              <a:t>-- “The Song of Hiawatha”</a:t>
            </a:r>
          </a:p>
          <a:p>
            <a:r>
              <a:rPr lang="en-US" dirty="0" smtClean="0"/>
              <a:t>-- “Evangeline”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0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1294"/>
            <a:ext cx="8229600" cy="843106"/>
          </a:xfrm>
        </p:spPr>
        <p:txBody>
          <a:bodyPr/>
          <a:lstStyle/>
          <a:p>
            <a:r>
              <a:rPr lang="en-US" dirty="0" smtClean="0"/>
              <a:t>Lord Alfred </a:t>
            </a:r>
            <a:r>
              <a:rPr lang="en-US" dirty="0" smtClean="0"/>
              <a:t>Tennyson</a:t>
            </a:r>
            <a:endParaRPr lang="en-US" dirty="0"/>
          </a:p>
        </p:txBody>
      </p:sp>
      <p:sp>
        <p:nvSpPr>
          <p:cNvPr id="3" name="AutoShape 2" descr="data:image/jpeg;base64,/9j/4AAQSkZJRgABAQAAAQABAAD/2wCEAAkGBxQSEhUUExQWFhUXGBgaGBgXGRgYHBwaFxwdGh4cFxgcHCggGBolHBocIjEhJSkrLi4uHB8zODMsNygtLisBCgoKDQ0OFBAQFCwcHBwsLCwsLCwsLCwsLCwsLCwsLCwsLCwsLCwsLCwsLCwsKywsLCwsLCwsLCwsLCssLCwsLP/AABEIAPsAyQMBIgACEQEDEQH/xAAcAAABBQEBAQAAAAAAAAAAAAAEAgMFBgcBAAj/xABDEAABAwIDBQUFBgUCBAcAAAABAAIRAyEEEjEFBkFRYRMicYGRIzKhsfAHQlLB0eEUYnKC8aKyFjOSwhUXJENjc+L/xAAYAQEBAQEBAAAAAAAAAAAAAAAAAQIDBP/EAB4RAQEBAQACAwEBAAAAAAAAAAABEQIDIRIxQVET/9oADAMBAAIRAxEAPwDa2rhckkpDSsqcypmo5PBNOCBKQ8SlzzXCPNQNdF5wSy26D2hjmUhJueSgfLlFY/bNKnmEyRwaFXdpbcfVJEw3pMeqjaTc0zMD8+Ylc73/ABrB2L3scR3GADmT6WlQ9TejEW70eAH1wSsRSGWRP+VEVqBJEDj9BYtqjf8AijENPvz0IUjgd8AXRWbH8zfmQo0bDqOAIbA1lxDQfIpDtjsjv1QOjWzbxMBNo0Km5r252EOaYuFw0uvH68VQ8BtVuEBFJ7pOuYyPENsAUitvdWM+0IvNg0K/KJjQHs8fVDVmX/ys8q7xVTM1H/8AUfkgq+2XGO8/jq536p8lxqOTpZM1GEWj6+uKzNu3ag0qVB/e79U4zefEDSq4+MH5hTTGguaZJTAbA4/P48Sqlh99Kw95rHjqMp9QprZu9NCsQ180nad64P8Adw802CRcEy5sA8frkpKpS87W8EJVb+SoBqBNx1KerNTEfUqDWXuSWFKK4vSwWCkFdXnIG5sksYQNSep1TiidvbR7JkN953nAWb6DW2ttdmMrYzfAKsvD6hzHvAzx+pTGJa51yep1Uhs7APc0HQHibf5PguVtrQHENyW1EG0A6dR8E3QwT3g5G2H3iYb6n5BTlfsqAl5kjgdB5eXFVvae9wIIH9sWAg/opVFPwtJre+4uM6A5QfPU38FHVNsNpH2bWtHSJ/6tVXMZtlzpv6cPCVFVcUSs6LNtPeIvFvn+ar+Jxrjq4oF9Tqmy6VAQa8pDqialJc5A4aiQXJC8UCiV5pXpXECi5dD02uILZupvIaJFOoZpG1/udR06K74htreNuKx4LSdy8Z2uFIce9TOX+3Ufp5LUBdYfQTOYIzFNEIPKg1RKAXAEpelgnKk8U44JJKBD7CSs2xmMfWrmJMnugT5Dor9tonsXhsZiIHDXmeCorsYzCMLWEOqR3ncfAD7rVy7WJAUKVBhqV3Av4M1aD/MOJ+Cre0d8nT3Phbjwtp+ygNp7WfUJk2vx/RQ9SoudrWDsbtZ9Q3cSoypUXHJErKuFy5K8UlEeekrriuSg9K5CUGldyIEBeKWWpJQcC4F1cQeK9C8vBB1XH7OHntKzeBYD6H91Tle/sxw3/PqcIayfGSfyVn2J/Ftsgr8lKY5llGdmqNWC9KSQlr0sPEJNR4aJNgl1HBoJKz3ezebg0xy9OPVZ66wj29G9JBLQQBeBx87qgbQx5cL68evGeUJjHYlzySTN1HuK89utvPcm3FKcU2VFeckuSi1cKBMJJSyJRmzsC6oQALcf3RArMOTop7Zm676gDogfXBaHuzugzI1zm84kehP1yVwpbLYwd0QBwXSeO1NZfh9wbSTdNY7czLcH1Ws9gJQ+JwjXWIWv8zWKVNgEEiDPNAYjZRaYj4LXa+zINuF45qJxezA8+o8yud5XWSYrDlqHV33j2Pla4xCpICyEpQC8uwg4tf3N2d2GBZNnVJqH+7T/AEws+3O2GcXiGsP/AC296of5Rw8zb1Wu45wFhoFrmfpUPiEJkReJKFsqNJITgScqhN7Np9hRPN3Xh9WXe3JrCB313lDe402HXXqsxxeLLjcmURtDGGo4kmVEvqSvN1drccqvTUrpN0pokqKQV7hKWWgLgCDgKQ5Kc6dCvNb1CITBWqfZhsdj6fauaC6TDunIDgeqzClTLnBo1JAHidFv252y/wCHw1NhEOiXeJW+JtSp1rICUvFeBXpYcc1N5BM8Umtig364qJ2lvCyi2alp4C58bcNfRZtkUfjKYI4KOpYUOP14qv4r7RMObNknS4IUzsbFmqxr23GUnw/ysbLVAbxbNa9sQDM66rGdtYE0KzmOGlx4Fa1iN56IPtHAXII6gwqTv9Uo1slak5pIlro5HSfOfVcusainJzDUXPcGNBc5xAAGpJTbVqP2Y7tZG/xdUd4j2QPAfi8TwUk0WDdnYTcDhshg1XXqOHPl4BLxdSUbi3G5UVXnVdECVjYoSUVUaUPA5LCtKB1WU/aBtXtKhaLgWEdFom38X2WHqP07sDztZYXtPFF7nGT4FdPJfxIGdUTDh5pLnLoXFolE06JmIPPqm6DBNzbipHE4sAdywcNB73WTqgC7CLv0+reKaqOGg0+aVWql/LTQWA8kplCXAcz+6AdoXqsQE6xpNxzHBFYTAZqgY7uk2vNoB1HiEQTujTnE0jA7rg6DoYvrzX0FhKgcJB8ViW52AJrzBmmQNYvPxW34emA0Lt4mejhTFaTYFO1W2ULtDBV3AilUDCeJkx1A0JXW1Du0No0aFqjpdHujvOI55eA6mAs53t3zo1GuZTptdrfOZE9WAt/1Kfx+4lAMzPqVKtQmXuc6c5PNvGOF1Uzuyykagayq4PEd4NbDTydJ+Urj3a1FX2XgH4h8U2kgXMXgLfd2sE2jhmUwIgXnnz81C7l7GbTpGGtGgmP7jfUxOqtgbAha8fOe0tfPm+mzDhsZVDmu7Nzy5h4Q4zE9FzG/wrsM40S5tRuUlruIJAMRYxK1r7Q9gMxWGcY79PvgiJtqL8wsKxjMryIibxyXLqZWonNyNijEVwag9ky7uvILYa2JAs2wiABw6DyWbbgYzK17QdLlvMcSOqvdBuaHcFeUpVR9kJVhF1hYqPc288vrzVoRW0Q8/Ufsiawshsqgk/tJxmTDtbxcfkP3WO19StO+1qclA8Jd8h+iy15lO/tZ9Ekr1kmV1YU/TC6aRBiDIt5jmmmibD4KSawl1xmJubzJAvfmUAgpgGeSMpVhDgNG6Hj7pbw5/knsdSaymyxvJuLjkA60gRfxTNDDksmbQ4+bRN/rmiH9nYQOD5mMzRmAmDe/WY+Kkcafa06tmuJmQbGHQ7qLSU1u60mnVyiT3TAuJAcRI8vXmpTFUqbaTDJIJzcDqDNuAMhUHbnup/xDqgdcwCCQDe3meq1OlVBA5L5/Y4tcXC0E2kib6c/NXTYe9BlrSTcTLvjdb47xLGnErkKK2VtQVBE94WP1y6qQc9dpdZN4hkjh5gKL/wDD3vdBgD69FLBsp9rIUzQ3QpBjQ1ogAWSnITF4wMMSOt+SG2pt3D4ZgfXqNbOgNyfARdXYJOoyQQdCPmsI+0TYpoVmvjuulo/t+vgtF/8AMnCOMMLj4iPO/BUb7QN4G4um0sa7KKlnEQD3TMHiuXdlaiI3SqubVbl1Jj8j8Fp+ExF3N0NrfXVZLu/iwx1xNwR+dld9n7Sms2TOaGmDIkyXR4AATzJWJVWvWZ+vBCVBfRGFg4eqHrsstIDxPRCSUbWNkJk8FFG/alQz4Rro9x4Pk4Efosec1fQW28AK+HqUj99sA8jFj6rAcTScxzmus5pII6hPJPaQ1KSDddC4GrCjcD7wgSdYgnyUpSxLgw5QG84iTM8Tw90Qo7ADJUY51hmAPGx/aVKYnC5KmRxlodAPS0GB0g9YQBYthLWTwbb1I+MSpXYWCBpuzOjNOWZ97K4fI/FDVKbnE5WkxaYgSJ1kdUy4uHdOjfuDQxJJMHWJvqqJDY9R1OnUI0fkHd1BZJ5deHMpP8fJcx495to5xa084+AXsJVJbaMwBFMC054Am9zdNY7D9kGl13TBA5ATrzJIQN41wJcZkloIIHEZZ+FoQWDxHfZPO9uBS8a64vYgaeX16oFzu9Oiitg3WxjnNJaIHI2N+GsqzitIHOLrLtytpkOc3mBJtw089VoLcIS106zI1udZsu3N9M1MUE+90A3hVDEbYfhZc5pc3pc+Z5dQE5R33wzwJflP4XhwPla61O4mJvA7Pbd5El2k8B58SZKom+ezcHSe+q6X1GtkUnklne0tw+Sd239obRLaRBmL8v3VH3gxRrvzONyDBmxHP4Ln11MyLIgsfXL3F5OvACAByA5QpDbW1TXoYdhAHZBzYFhaIt6qNxVYOcYEBN06kaiQualYUkHQeBV93Opdq/tqkRTGVjRaJGsKsNYyxtIM3MEyPSFKbOqhrpDnNLblw0cOJjk028PFWDTKRBCarRohtj4ntKTXSJ4xpa0oioJW0BPYhI+oRNUzxQuUc1Bews6+0zdfMP4qkP8A7Gj/AHD81oLQUs3sbj52XWzYj5vKTMGeX5K77/boHDONakJouNwPuE/9qpJXCzGhFPEa66gwbieoUqzFSxoJ5yeZF5PhJ6IfYWzRWd3nBo0AluZxIMAA66JGMoGkSDMgEAEEamOPSVFG4DGgVM8C5bHGDImekSiMHiWjtpgF2cs0dEg5gDqLfLqoNlaNLfrCMwz5JM2LSPMiNOCqDG1Q4McIzNJEnr3gPKYSNoYg1CHGYEjWbzJMpeGwvsR3S57jLQ0EuyiZMcbCeHwRuw9lds15YQ5vSZHC/Kb2QQ1ZocPAcePT5JhuGmSfz6qRrUyxzmO+7rp5HqLwmTUER4z4cLqKJ2HiDTqSAJGscuf5rW6O0O7mvkAEE25c9SsZw1VweHN1sOp6CBqtB2Fji5hkgGJgXAOmhm3Rb5uJTG38ea7/AGbwA1svPEDlli5ifiqFtlzQ6wkcOqmNo7TeKhIc3MLGBEQTwlV7GVcx/S9+nRZtArBewJ9IRPZVHGDPz8gm6FbKI6It2L/Db69VFeo7uVnNLsrrcxHzUVVpFri1wggwUXVxLpu53qfSE3GZ08bIC8LhxkLi6LGBHHgJPWNOatGCwg/hyXEZWglruRGo6h0keSqlAyACRHXqVZdg1DVa2mJj7wvAiCMvUqxF03eoFuHp5veLQY5A6fBEvaiKIhonlohX6raA8QRwKBjp8lI1WWQXZKC9ErwXoS2012Zcqsa4FrgHA6g8fJZ1vN9mmYl+EIH/AMbjb+13DwK0aEsNlS8ymvnXaGyK+GPtqT2ciRbycLFNHEFwuZ0AnqvomvRBlrmgjqJVc2judg6hJNENOocyW38rLnfG1rGHMTxyhnEvk+ER/lTu8GwaNOtTpUnOJIPaNkHJEXnrdRmIwwEtnM0GAdJHNYVM7i4c4nEBgqFjwHOZfXL90kXDSLWvBK1DD7Hp035mUQ3POdg1b/QREtJEwLaniVku41bstoYd06vDT4PBZ/3LfXBdfHJYzWcb0bsODHPbGbP3SfwEBpbU4AHn8iqANnuLC8N90kPA1aeq+g30gZka69fFUnefd19M/wARh2lwA9owauZxEcY4cR1U74/YsrMqFPIQ63Q6x1i0qTbtTs3Dv20cQLdOl/H0TG0qLQM1PvMdfKdWnl4xdQBqX+X+VzUTVrAm8HW44+KErAcND5n68U8KRi2usT4pstsLX5jQeKimzTi4P19SiKLwBJ1i3780K4aHhyuvGvpbhxlA+8Cbn955JiNYsf0XW1JOg80l7b2jj6ICqFOXC9jGk8bK27Bwpa5sOlp4MIk5ZuYv8VVMM4tjQCR8FaNh7SYypLnZTcWHdNgOOh620ViL6x/dHXnqPFNvN0ug4P7zTmBi4gjyS6tO66Ij6pQeUqQxTIBPH60QUfX0Fmi7NKchcmEoFd2XCF0JYKS5AxWJOh84UXtaA0uqVHZRfKCWh3Jvd7xJ4KVcEzWoNJDnAEtuCbxPEclmqzrbuz2NYKr6LqdV7u6GkNaxo+5b3rXJ4k6qrV2zPip7eXbX8TWke43ut8jc+fyUDXbquFaDMJaQQYLSCDyIuD6r6D2NjxiKFOs3R7QfA8R5GR5L5+aIWnfZLtXPTq4c60znb/S/X0cJ/uXTxXLidL8UkFLKSAu7Cmb2bmCrmq4bK2ofeYYDX9R+F3wPxWP7Twb2PLHNLXAw5psQeoX0oFX96t1aWNbJ7lUDu1APg4feb0XLvx77jUrCKLpYGZv08OaR2pboi9v7Er4OoW1WwJs9t2HlDvyN1HNqzMgLg27V4wbDnCaa+OXxXHuXXNEIPQYmy81ySXSlZbICKDhP1dTuzaE1mgOBESYkidYMjTRVumFet3d3jUdScQcuRrrRGvEm5BEGysRe9n0vZggQHAG2l/mnarUSBAgWgJh4XREfXag4COxAuhbqC4tavALoCE2jtCjQBdVqNpj+Ygeg1K7MjmhKIVOxG/AILqGGrVWj77h2bT4Zrn0Xtjb9se9tPE0n4dzrBzvcnhJMEekKfOLlWxwXH0wQQdDYpx7U3WeGglxAA1J0A6ngqjIN5djOwlbL9wyWE8R48woio5WDfneluIcGUoNNhkuj3jpLeQHPiq0To4SQePHzC81zfTbxCO3c267BYhtYNzCC1zZiWnWDzkAoLMOdkPWTcGwUPtMwDh3nvYeTqbj/ALZTGP8AtSwLB3O0qnk1hb6l8LGalIpDcOt/69J8Yvm1PtZxL7UKVOkObpqO/IfAqGwe0620KuTE4p4nQF2Rh6QO6CoPsRCGAg8lm9W/a4nd4dkYjAPOV1Q0XWzH3T0cLj1VfBBvC0nc7eBmIH8Niu8XQAXXzzIgjpzVc333TODfmp5jSdzHuE/dJvbkSln6Kw9K4JuU6wjRZDYSwC4gDjouVmEeaTTdEEG45cEFm3c3Qr4ipBY5jBBLnAiRMQOa2bC4ZlFmUCzR68tEHuLtRmMwragjO3u1G/zAa+DhfzU1Vprtzzk1m1Hga8OSYLvVGVKeqGqUwgjsVfgg5UjiGKPh34W/9X/5WapG9e9mUOp4dwbBipXNww8W0x9+p4aLN37VPaewaTUcY7WpFSo4nlMhnl6oXF4h9clxADGCwFmsGgAHM+pUxuLs7PVqVSDFIW/qdN/EAH4LNttX6AN2xWL8leo9wB7zZjThPDyReI3iiOzDmQZAzvcP7g4mR0St5MGMxMQfrVVsgnmVBqu5u/PaRTrBrDo3g13QHgeihN/Ns161bsnMdTpN91lu/wDzEix6Dh4qn0sQWsyuacvh8fFW7Y+1aeLpjDYh3ej2NU+9P4XH8+PitfK2YYrmIoQOqaw1fLIddrtR+Y5Kcx2Bcx3Y1Gw4RBFw4c2niobEUPRZCnN70cOB6FdNP/Kbwzp7p1Ex4clIMaGgxqfRRQ7cNbRMV6YBsjH9LGL+XJCVjJRA4HolOo5h8ksUuScpuAN0UA1rmw5uo5HlxWn7l7xU8cw4XFNDqhaRmdHtAOf8wus6b7pA1zW8CAuVab6Lm1KbiHN7wLdQQrLiD99d13YGoPvUXGGOMAzrlcNZA4quNcOFlsO7W3ae08M/D4prXOi8A3A+8OTp0PNZhvLsd2ErGmTLCSabpBls8f5hoeqtk+4AXEu1M/smyuZuSTCyLbuBtt2Cq9qZ7B0Mq+dw4Dm3XwlbkKjXtD2EOa4AgjQg8R5L542ZiGBnZVpDC4vkc8paJ84Vn+zffE4Z7cPXd7B5hpP3HHSP5Tx5a81046z1Usaw9iEqtUlVb6c0HWpT4LpYiMxIQkKQxQhBeYWKrO93MB2uBrADvGoAT4CQPiVO7k4PscPWz6mpr0DRHzQG4V6NdvJzT8P2UtTcaWFqGNS4+g8dLaLEVTd4KpqV+zaeMK0bO2TTpsHdGgk9VAbqYXtKpqHUaeavbQC3rB+CSCnY3CCpViO6RwHJAf8ADri72ZHrEKwOpkVjpA6p+vhRMideqYO4+icVhgQfb0PePO2vg4X8iq48do2Yhw94clYcPihQqseSAx/cf56E+B+Epjb+yDTeX0+NwPySin12RcahSGFqh7JgTx/WEnF08wDufRR1Gqabuh1WRJ5AbX0shsTTKJq1ALi90Bj8cZho73RB5lXLqR5pvO6q6KbZjV2gHiV3A7OzOmsSBExz8+COxWLkBjWhrBoGiPMopvCUrk5p5mLToiXAF0eGgn90NmIAbMDX/KW5kOBuBzRHnYV9I9rRdB4xb/B0Ujtfa4xlLsS0SAHNebEVA24/ugiNNE3Qki97cbEef5JGJwOYZhqOIsbc41VHdibOpVqIkV8wFyxrAwOHFznRmPmn8fuk+pSGIpiQ2oGVZEQJHfj8N5OqN3Y2d2hrBre1nKWNM5JqXdNu6QZVv2bsnEYOhiqYGdrmh1Ie8A4yHNI1I0PqtTnTWZbVwdJhim4VIEPIBjU3BJ8LqEqNBERfnqpnbWOqZnCoG55cHQALaCB4yVF5bBYVpX2Zb5SP4TEv0HsnuP8AoJPw9FotVscF83OZZWfdzfvEYWGO9tS/C83H9LtfIyunPf5WbGrY4x1QGXondmbWp4ygK1MOaJLSHagiJ8dU3k8VRV929mNw1KoMwc50ZjwtNhz1XN4DGD/qk68yU5QxjZfSb/7bLn+aUzvLU/8ATtb0FvJZ/FRm69PK0EceitztOH0FE7tYTuMJ0i/RK21tUU5DIsfqyT6CcRQOYkcr8F2kbcpj68lD0sY894EfXH65pTdou0trGk/WimhreEeyI+tFO7A2iMXggXH2lIZXeQsfMfEKvbabLJlAbi7SGHxQD/cq9x3iT3T6/NJfYeYAKjmHSSR9cP3QG08MBop3fHBdlUztEAH4Hihy1tVg1JKgrQLzDG3JIAHirFh9ltpUw4kGpPeceHQc1DYnCZXHoU2/EPBBFxyKgkq0ucJsLkdR19EPhSHEhNPx2aBodL2t0T9CkJtpwQJru7w5fUqUpUszQb9fJRmJbDwrBhn9xrR8uPpZUReIYWXB8UThMVLR8b66/XqvbQrw8NaNLuPRR7XECeEm3RBL4XF1aLjUoPLHQZi4PiDZSWyftBxFIgVgHt4mO9p4wq1TrdTCTVhxvaPopLZ9GJn7R9l06pGOwxDmOyiqB91zhINrX49VWKtLugq77t49j2vwtQA0ntMg9297jgIt6Kr4/AuoOdRqe8wxPMcCPEQVb/SIdzwkQnwy5HNNVHRKyrbN1cG2ns+gGkGW5yR+JxzH0NvJER9fQVR+y7bWZj8K8+7L6fgdR5G/mrlk6fJdZ7jLOd32kHEvPlrwcpXElr2APuCBCZ2U0Btf+p3+5Lqn2dP+n81hTWO2tkbkpjhHgP1Vcc8uMk63upPFaHzUfh2j4T81KC6dKRlFv3RlDBhuuvKfqyHwuoHAqSpH5qgLbjPZ6afXBUs0purvtwezKqWXulSi8Ymr/FbPbV1eG5X/ANQN/wBfNVPZVYgRyPxU5uO4uw+KYbtgGOsH9AoAWquA0srQTjzJn/KFwdIZoKksXTEHyQdId4eKgMq7LY8SQFHPwtSgcw7zfjCnyO76oKmgjmV21HzoQRDVN4pvZMDh7x0FuPFQe1qLQZAuu7IrucTmJMCBN0BDB3TPHUnifHku4epLco4fWiN2yfYUjz16oKg0d3y+aBFRnRcZTKNxNMNcQBAATcd5QDEQQfilYzGurFjnEEsaGeIGk8zdO1wois66KexdODZCvZmMc0TUcTTaTrceQTbBp4oFbBx5w2IpVfwuh39JsR6Lav8AxOj+NYZjBr4pf8U/8R9VqdYl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://upload.wikimedia.org/wikipedia/commons/f/f5/Alfred_Tennyson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" y="1386000"/>
            <a:ext cx="3048000" cy="42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114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(6 August 1809 – 6 October 1892) was </a:t>
            </a:r>
            <a:r>
              <a:rPr lang="en-US" dirty="0">
                <a:hlinkClick r:id="rId3" tooltip="Poet Laureate of the United Kingdom"/>
              </a:rPr>
              <a:t>Poet Laureate of Great Britain and Ireland</a:t>
            </a:r>
            <a:r>
              <a:rPr lang="en-US" dirty="0"/>
              <a:t> during much of </a:t>
            </a:r>
            <a:r>
              <a:rPr lang="en-US" dirty="0">
                <a:hlinkClick r:id="rId4" tooltip="Queen Victoria"/>
              </a:rPr>
              <a:t>Queen Victoria</a:t>
            </a:r>
            <a:r>
              <a:rPr lang="en-US" dirty="0"/>
              <a:t>'s reign and remains one of the most popular British poets.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6927" y="2343329"/>
            <a:ext cx="41244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--His most famous poem is</a:t>
            </a:r>
          </a:p>
          <a:p>
            <a:r>
              <a:rPr lang="en-US" dirty="0" smtClean="0"/>
              <a:t>“The Charge of the Light Brigade,”</a:t>
            </a:r>
          </a:p>
          <a:p>
            <a:r>
              <a:rPr lang="en-US" dirty="0"/>
              <a:t>a</a:t>
            </a:r>
            <a:r>
              <a:rPr lang="en-US" dirty="0" smtClean="0"/>
              <a:t>bout a group of British soldiers in </a:t>
            </a:r>
          </a:p>
          <a:p>
            <a:r>
              <a:rPr lang="en-US" dirty="0" smtClean="0"/>
              <a:t>the Crimean War who charged into battle </a:t>
            </a:r>
          </a:p>
          <a:p>
            <a:r>
              <a:rPr lang="en-US" dirty="0" smtClean="0"/>
              <a:t>despite being outnumbered.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40386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</a:t>
            </a:r>
            <a:endParaRPr lang="en-US" dirty="0"/>
          </a:p>
          <a:p>
            <a:r>
              <a:rPr lang="en-US" dirty="0"/>
              <a:t>Half a league, half a league,</a:t>
            </a:r>
          </a:p>
          <a:p>
            <a:r>
              <a:rPr lang="en-US" dirty="0"/>
              <a:t>Half a league onward,</a:t>
            </a:r>
          </a:p>
          <a:p>
            <a:r>
              <a:rPr lang="en-US" dirty="0"/>
              <a:t>All in the valley of Death</a:t>
            </a:r>
          </a:p>
          <a:p>
            <a:r>
              <a:rPr lang="en-US" dirty="0"/>
              <a:t>   Rode the six hundred.</a:t>
            </a:r>
          </a:p>
          <a:p>
            <a:r>
              <a:rPr lang="en-US" dirty="0"/>
              <a:t>“Forward, the Light Brigade!</a:t>
            </a:r>
          </a:p>
          <a:p>
            <a:r>
              <a:rPr lang="en-US" dirty="0"/>
              <a:t>Charge for the guns!” he said.</a:t>
            </a:r>
          </a:p>
          <a:p>
            <a:r>
              <a:rPr lang="en-US" dirty="0"/>
              <a:t>Into the valley of Death</a:t>
            </a:r>
          </a:p>
          <a:p>
            <a:r>
              <a:rPr lang="en-US" dirty="0"/>
              <a:t>   Rode the six hundred.</a:t>
            </a:r>
          </a:p>
        </p:txBody>
      </p:sp>
    </p:spTree>
    <p:extLst>
      <p:ext uri="{BB962C8B-B14F-4D97-AF65-F5344CB8AC3E}">
        <p14:creationId xmlns:p14="http://schemas.microsoft.com/office/powerpoint/2010/main" val="108772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Homer</a:t>
            </a:r>
            <a:endParaRPr lang="en-US" dirty="0"/>
          </a:p>
        </p:txBody>
      </p:sp>
      <p:pic>
        <p:nvPicPr>
          <p:cNvPr id="7170" name="Picture 2" descr="http://a4.files.biography.com/image/upload/c_fill,dpr_1.0,g_face,h_300,q_80,w_300/MTE4MDAzNDEwNTU4NjgyNj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1371600"/>
            <a:ext cx="419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Greek poet, blind, who orally recited</a:t>
            </a:r>
          </a:p>
          <a:p>
            <a:r>
              <a:rPr lang="en-US" sz="2800" dirty="0" smtClean="0"/>
              <a:t>Epic poems, town-to-town.</a:t>
            </a:r>
          </a:p>
          <a:p>
            <a:r>
              <a:rPr lang="en-US" sz="2800" dirty="0" smtClean="0"/>
              <a:t>He’s credited with composing both</a:t>
            </a:r>
          </a:p>
          <a:p>
            <a:r>
              <a:rPr lang="en-US" sz="2800" i="1" dirty="0" smtClean="0"/>
              <a:t>The Iliad </a:t>
            </a:r>
            <a:r>
              <a:rPr lang="en-US" sz="2800" dirty="0" smtClean="0"/>
              <a:t>(about the Trojan War) and </a:t>
            </a:r>
          </a:p>
          <a:p>
            <a:r>
              <a:rPr lang="en-US" sz="2800" i="1" dirty="0" smtClean="0"/>
              <a:t>The Odyssey </a:t>
            </a:r>
            <a:r>
              <a:rPr lang="en-US" sz="2800" dirty="0" smtClean="0"/>
              <a:t>(about Odysseus’ trip back from the war)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473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Robert Frost</a:t>
            </a:r>
            <a:endParaRPr lang="en-US" dirty="0"/>
          </a:p>
        </p:txBody>
      </p:sp>
      <p:pic>
        <p:nvPicPr>
          <p:cNvPr id="6146" name="Picture 2" descr="http://upload.wikimedia.org/wikipedia/commons/c/c3/Jb_modern_frost_2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121025" cy="44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773668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Robert Lee Frost</a:t>
            </a:r>
            <a:r>
              <a:rPr lang="en-US" dirty="0"/>
              <a:t> (March 26, 1874 – January 29, 1963)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2250" y="1447800"/>
            <a:ext cx="522175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--Known for his depictions of rural </a:t>
            </a:r>
          </a:p>
          <a:p>
            <a:r>
              <a:rPr lang="en-US" sz="2800" dirty="0" smtClean="0"/>
              <a:t>New England life</a:t>
            </a:r>
          </a:p>
          <a:p>
            <a:endParaRPr lang="en-US" sz="2800" dirty="0"/>
          </a:p>
          <a:p>
            <a:r>
              <a:rPr lang="en-US" sz="2800" dirty="0" smtClean="0"/>
              <a:t>--Poet Laureate for JFK</a:t>
            </a:r>
          </a:p>
          <a:p>
            <a:endParaRPr lang="en-US" sz="2800" dirty="0"/>
          </a:p>
          <a:p>
            <a:r>
              <a:rPr lang="en-US" sz="2800" dirty="0" smtClean="0"/>
              <a:t>-- “The Road Not Taken”</a:t>
            </a:r>
          </a:p>
          <a:p>
            <a:r>
              <a:rPr lang="en-US" sz="2800" dirty="0" smtClean="0"/>
              <a:t>-- “The Mending Wall”</a:t>
            </a:r>
          </a:p>
          <a:p>
            <a:r>
              <a:rPr lang="en-US" sz="2800" dirty="0" smtClean="0"/>
              <a:t>-- “Nothing Gold Can Stay”</a:t>
            </a:r>
          </a:p>
          <a:p>
            <a:r>
              <a:rPr lang="en-US" sz="2800" dirty="0" smtClean="0"/>
              <a:t>-- “Stopping by Woods on a </a:t>
            </a:r>
          </a:p>
          <a:p>
            <a:r>
              <a:rPr lang="en-US" sz="2800" dirty="0" smtClean="0"/>
              <a:t>Snowy Evening”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199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751</Words>
  <Application>Microsoft Office PowerPoint</Application>
  <PresentationFormat>On-screen Show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E. E. Cummings</vt:lpstr>
      <vt:lpstr>T. S. Elliot</vt:lpstr>
      <vt:lpstr>Shel Silverstein</vt:lpstr>
      <vt:lpstr>Dr. Suess</vt:lpstr>
      <vt:lpstr>Maya Angelou</vt:lpstr>
      <vt:lpstr>Henry Wadsworth Longfellow</vt:lpstr>
      <vt:lpstr>Lord Alfred Tennyson</vt:lpstr>
      <vt:lpstr>Homer</vt:lpstr>
      <vt:lpstr>Robert Frost</vt:lpstr>
      <vt:lpstr>Emily Dickenson</vt:lpstr>
      <vt:lpstr>Langston Hughes</vt:lpstr>
      <vt:lpstr>Walt Whitman</vt:lpstr>
      <vt:lpstr>Oliver Wendell Holmes</vt:lpstr>
      <vt:lpstr>Edgar Allen Poe</vt:lpstr>
      <vt:lpstr>Carl Sandburg</vt:lpstr>
      <vt:lpstr>Edgar Lee Masters</vt:lpstr>
      <vt:lpstr>William Carlos Williams</vt:lpstr>
      <vt:lpstr>Slyvia Plath</vt:lpstr>
      <vt:lpstr>Anne Bradstreet</vt:lpstr>
      <vt:lpstr>W. B. Yeats</vt:lpstr>
      <vt:lpstr>William Shakespeare</vt:lpstr>
    </vt:vector>
  </TitlesOfParts>
  <Company>El Paso Gridley CUSD #11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 E. Cummings</dc:title>
  <dc:creator>AutoBVT</dc:creator>
  <cp:lastModifiedBy>AutoBVT</cp:lastModifiedBy>
  <cp:revision>14</cp:revision>
  <cp:lastPrinted>2015-04-01T13:38:49Z</cp:lastPrinted>
  <dcterms:created xsi:type="dcterms:W3CDTF">2015-03-11T16:24:41Z</dcterms:created>
  <dcterms:modified xsi:type="dcterms:W3CDTF">2015-04-01T13:38:54Z</dcterms:modified>
</cp:coreProperties>
</file>